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332" r:id="rId4"/>
    <p:sldId id="302" r:id="rId5"/>
    <p:sldId id="306" r:id="rId6"/>
    <p:sldId id="281" r:id="rId7"/>
    <p:sldId id="318" r:id="rId8"/>
    <p:sldId id="319" r:id="rId9"/>
    <p:sldId id="320" r:id="rId10"/>
    <p:sldId id="321" r:id="rId11"/>
    <p:sldId id="315" r:id="rId12"/>
    <p:sldId id="323" r:id="rId13"/>
    <p:sldId id="322" r:id="rId14"/>
    <p:sldId id="259" r:id="rId15"/>
    <p:sldId id="264" r:id="rId16"/>
    <p:sldId id="265" r:id="rId17"/>
    <p:sldId id="263" r:id="rId18"/>
    <p:sldId id="274" r:id="rId19"/>
    <p:sldId id="301" r:id="rId20"/>
    <p:sldId id="267" r:id="rId21"/>
    <p:sldId id="261" r:id="rId22"/>
    <p:sldId id="270" r:id="rId23"/>
    <p:sldId id="275" r:id="rId24"/>
    <p:sldId id="324" r:id="rId25"/>
    <p:sldId id="326" r:id="rId26"/>
    <p:sldId id="325" r:id="rId27"/>
    <p:sldId id="327" r:id="rId28"/>
    <p:sldId id="285" r:id="rId29"/>
    <p:sldId id="272" r:id="rId30"/>
    <p:sldId id="276" r:id="rId31"/>
    <p:sldId id="277" r:id="rId32"/>
    <p:sldId id="300" r:id="rId33"/>
    <p:sldId id="273" r:id="rId34"/>
    <p:sldId id="331" r:id="rId35"/>
    <p:sldId id="294" r:id="rId36"/>
    <p:sldId id="317" r:id="rId37"/>
    <p:sldId id="330" r:id="rId38"/>
    <p:sldId id="287" r:id="rId39"/>
    <p:sldId id="308" r:id="rId40"/>
    <p:sldId id="314" r:id="rId41"/>
    <p:sldId id="333" r:id="rId42"/>
    <p:sldId id="329" r:id="rId43"/>
    <p:sldId id="328" r:id="rId44"/>
    <p:sldId id="334" r:id="rId45"/>
    <p:sldId id="29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8100"/>
    <a:srgbClr val="B818A5"/>
    <a:srgbClr val="EF89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370" autoAdjust="0"/>
  </p:normalViewPr>
  <p:slideViewPr>
    <p:cSldViewPr snapToGrid="0">
      <p:cViewPr varScale="1">
        <p:scale>
          <a:sx n="64" d="100"/>
          <a:sy n="64" d="100"/>
        </p:scale>
        <p:origin x="900" y="90"/>
      </p:cViewPr>
      <p:guideLst/>
    </p:cSldViewPr>
  </p:slideViewPr>
  <p:notesTextViewPr>
    <p:cViewPr>
      <p:scale>
        <a:sx n="1" d="1"/>
        <a:sy n="1" d="1"/>
      </p:scale>
      <p:origin x="0" y="0"/>
    </p:cViewPr>
  </p:notesTextViewPr>
  <p:sorterViewPr>
    <p:cViewPr varScale="1">
      <p:scale>
        <a:sx n="100" d="100"/>
        <a:sy n="100" d="100"/>
      </p:scale>
      <p:origin x="0" y="-41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1600" b="1" i="0" baseline="0">
                <a:solidFill>
                  <a:schemeClr val="tx1"/>
                </a:solidFill>
              </a:rPr>
              <a:t>Queue lengths and duration of parking (31-March)</a:t>
            </a:r>
          </a:p>
        </c:rich>
      </c:tx>
      <c:layout>
        <c:manualLayout>
          <c:xMode val="edge"/>
          <c:yMode val="edge"/>
          <c:x val="0.13569687569244404"/>
          <c:y val="2.388772767990445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7874778060412523E-2"/>
          <c:y val="7.505555555555557E-2"/>
          <c:w val="0.87054382979451617"/>
          <c:h val="0.81382108486439197"/>
        </c:manualLayout>
      </c:layout>
      <c:barChart>
        <c:barDir val="bar"/>
        <c:grouping val="stacked"/>
        <c:varyColors val="0"/>
        <c:ser>
          <c:idx val="0"/>
          <c:order val="0"/>
          <c:tx>
            <c:strRef>
              <c:f>Sheet1!$A$29</c:f>
              <c:strCache>
                <c:ptCount val="1"/>
                <c:pt idx="0">
                  <c:v>31-Mar</c:v>
                </c:pt>
              </c:strCache>
            </c:strRef>
          </c:tx>
          <c:spPr>
            <a:solidFill>
              <a:srgbClr val="FFC000"/>
            </a:solidFill>
            <a:ln>
              <a:solidFill>
                <a:srgbClr val="FFC000"/>
              </a:solidFill>
            </a:ln>
            <a:effectLst/>
          </c:spPr>
          <c:invertIfNegative val="0"/>
          <c:dPt>
            <c:idx val="8"/>
            <c:invertIfNegative val="0"/>
            <c:bubble3D val="0"/>
            <c:spPr>
              <a:solidFill>
                <a:srgbClr val="00B0F0"/>
              </a:solidFill>
              <a:ln>
                <a:solidFill>
                  <a:srgbClr val="00B0F0"/>
                </a:solidFill>
              </a:ln>
              <a:effectLst/>
            </c:spPr>
            <c:extLst>
              <c:ext xmlns:c16="http://schemas.microsoft.com/office/drawing/2014/chart" uri="{C3380CC4-5D6E-409C-BE32-E72D297353CC}">
                <c16:uniqueId val="{00000001-5374-43E8-98B2-8833C404537F}"/>
              </c:ext>
            </c:extLst>
          </c:dPt>
          <c:dLbls>
            <c:dLbl>
              <c:idx val="0"/>
              <c:layout>
                <c:manualLayout>
                  <c:x val="0"/>
                  <c:y val="0"/>
                </c:manualLayout>
              </c:layout>
              <c:tx>
                <c:rich>
                  <a:bodyPr/>
                  <a:lstStyle/>
                  <a:p>
                    <a:r>
                      <a:rPr lang="en-US"/>
                      <a:t>3hr 1min</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5374-43E8-98B2-8833C404537F}"/>
                </c:ext>
              </c:extLst>
            </c:dLbl>
            <c:dLbl>
              <c:idx val="1"/>
              <c:tx>
                <c:rich>
                  <a:bodyPr/>
                  <a:lstStyle/>
                  <a:p>
                    <a:r>
                      <a:rPr lang="en-US"/>
                      <a:t>1hr 41min</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374-43E8-98B2-8833C404537F}"/>
                </c:ext>
              </c:extLst>
            </c:dLbl>
            <c:dLbl>
              <c:idx val="2"/>
              <c:tx>
                <c:rich>
                  <a:bodyPr/>
                  <a:lstStyle/>
                  <a:p>
                    <a:r>
                      <a:rPr lang="en-US"/>
                      <a:t>1hr 38min</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5374-43E8-98B2-8833C404537F}"/>
                </c:ext>
              </c:extLst>
            </c:dLbl>
            <c:dLbl>
              <c:idx val="3"/>
              <c:layout>
                <c:manualLayout>
                  <c:x val="2.2158209616662972E-3"/>
                  <c:y val="0"/>
                </c:manualLayout>
              </c:layout>
              <c:tx>
                <c:rich>
                  <a:bodyPr/>
                  <a:lstStyle/>
                  <a:p>
                    <a:r>
                      <a:rPr lang="en-US"/>
                      <a:t>1hr 33min</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374-43E8-98B2-8833C404537F}"/>
                </c:ext>
              </c:extLst>
            </c:dLbl>
            <c:dLbl>
              <c:idx val="4"/>
              <c:tx>
                <c:rich>
                  <a:bodyPr/>
                  <a:lstStyle/>
                  <a:p>
                    <a:r>
                      <a:rPr lang="en-US"/>
                      <a:t>24min</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5374-43E8-98B2-8833C404537F}"/>
                </c:ext>
              </c:extLst>
            </c:dLbl>
            <c:dLbl>
              <c:idx val="5"/>
              <c:tx>
                <c:rich>
                  <a:bodyPr/>
                  <a:lstStyle/>
                  <a:p>
                    <a:r>
                      <a:rPr lang="en-US"/>
                      <a:t>28min</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5374-43E8-98B2-8833C404537F}"/>
                </c:ext>
              </c:extLst>
            </c:dLbl>
            <c:dLbl>
              <c:idx val="6"/>
              <c:tx>
                <c:rich>
                  <a:bodyPr/>
                  <a:lstStyle/>
                  <a:p>
                    <a:r>
                      <a:rPr lang="en-US"/>
                      <a:t>15min</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5374-43E8-98B2-8833C404537F}"/>
                </c:ext>
              </c:extLst>
            </c:dLbl>
            <c:dLbl>
              <c:idx val="7"/>
              <c:tx>
                <c:rich>
                  <a:bodyPr/>
                  <a:lstStyle/>
                  <a:p>
                    <a:r>
                      <a:rPr lang="en-US"/>
                      <a:t>2min</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5374-43E8-98B2-8833C404537F}"/>
                </c:ext>
              </c:extLst>
            </c:dLbl>
            <c:dLbl>
              <c:idx val="8"/>
              <c:layout>
                <c:manualLayout>
                  <c:x val="-2.2158209616662972E-3"/>
                  <c:y val="0"/>
                </c:manualLayout>
              </c:layout>
              <c:tx>
                <c:rich>
                  <a:bodyPr/>
                  <a:lstStyle/>
                  <a:p>
                    <a:r>
                      <a:rPr lang="en-US"/>
                      <a:t>1hr 29min</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374-43E8-98B2-8833C404537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Sheet1!$B$29:$J$29</c:f>
              <c:numCache>
                <c:formatCode>0.00</c:formatCode>
                <c:ptCount val="9"/>
                <c:pt idx="0">
                  <c:v>3.0166666666666666</c:v>
                </c:pt>
                <c:pt idx="1">
                  <c:v>1.6833333333333333</c:v>
                </c:pt>
                <c:pt idx="2">
                  <c:v>1.6333333333333333</c:v>
                </c:pt>
                <c:pt idx="3">
                  <c:v>1.55</c:v>
                </c:pt>
                <c:pt idx="4">
                  <c:v>0.4</c:v>
                </c:pt>
                <c:pt idx="5">
                  <c:v>0.46666666666666667</c:v>
                </c:pt>
                <c:pt idx="6">
                  <c:v>0.25</c:v>
                </c:pt>
                <c:pt idx="7">
                  <c:v>3.3333333333333333E-2</c:v>
                </c:pt>
                <c:pt idx="8">
                  <c:v>1.48</c:v>
                </c:pt>
              </c:numCache>
            </c:numRef>
          </c:val>
          <c:extLst>
            <c:ext xmlns:c16="http://schemas.microsoft.com/office/drawing/2014/chart" uri="{C3380CC4-5D6E-409C-BE32-E72D297353CC}">
              <c16:uniqueId val="{0000000A-5374-43E8-98B2-8833C404537F}"/>
            </c:ext>
          </c:extLst>
        </c:ser>
        <c:dLbls>
          <c:showLegendKey val="0"/>
          <c:showVal val="0"/>
          <c:showCatName val="0"/>
          <c:showSerName val="0"/>
          <c:showPercent val="0"/>
          <c:showBubbleSize val="0"/>
        </c:dLbls>
        <c:gapWidth val="150"/>
        <c:overlap val="100"/>
        <c:axId val="420291832"/>
        <c:axId val="497618488"/>
      </c:barChart>
      <c:catAx>
        <c:axId val="42029183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US" sz="1600" b="1" baseline="0">
                    <a:solidFill>
                      <a:schemeClr val="tx1"/>
                    </a:solidFill>
                  </a:rPr>
                  <a:t>Number of lorries on queue </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497618488"/>
        <c:crosses val="autoZero"/>
        <c:auto val="1"/>
        <c:lblAlgn val="ctr"/>
        <c:lblOffset val="100"/>
        <c:noMultiLvlLbl val="0"/>
      </c:catAx>
      <c:valAx>
        <c:axId val="49761848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sz="1600" b="1" baseline="0">
                    <a:solidFill>
                      <a:schemeClr val="tx1"/>
                    </a:solidFill>
                  </a:rPr>
                  <a:t>Hours parked</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4202918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solidFill>
        <a:schemeClr val="tx1"/>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cdr:x>
      <cdr:y>0.10597</cdr:y>
    </cdr:from>
    <cdr:to>
      <cdr:x>0.91898</cdr:x>
      <cdr:y>0.20345</cdr:y>
    </cdr:to>
    <cdr:sp macro="" textlink="">
      <cdr:nvSpPr>
        <cdr:cNvPr id="2" name="Text Box 1"/>
        <cdr:cNvSpPr txBox="1"/>
      </cdr:nvSpPr>
      <cdr:spPr>
        <a:xfrm xmlns:a="http://schemas.openxmlformats.org/drawingml/2006/main">
          <a:off x="3856703" y="726728"/>
          <a:ext cx="3231763" cy="6685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600" b="1" dirty="0">
              <a:solidFill>
                <a:srgbClr val="00B0F0"/>
              </a:solidFill>
            </a:rPr>
            <a:t>Blue is duration of no lorries parked </a:t>
          </a:r>
        </a:p>
      </cdr:txBody>
    </cdr:sp>
  </cdr:relSizeAnchor>
  <cdr:relSizeAnchor xmlns:cdr="http://schemas.openxmlformats.org/drawingml/2006/chartDrawing">
    <cdr:from>
      <cdr:x>1.24869E-7</cdr:x>
      <cdr:y>0.08159</cdr:y>
    </cdr:from>
    <cdr:to>
      <cdr:x>0.07551</cdr:x>
      <cdr:y>0.14396</cdr:y>
    </cdr:to>
    <cdr:sp macro="" textlink="">
      <cdr:nvSpPr>
        <cdr:cNvPr id="3" name="Rectangle 2">
          <a:extLst xmlns:a="http://schemas.openxmlformats.org/drawingml/2006/main">
            <a:ext uri="{FF2B5EF4-FFF2-40B4-BE49-F238E27FC236}">
              <a16:creationId xmlns:a16="http://schemas.microsoft.com/office/drawing/2014/main" id="{5944D409-3E8F-4061-A7A9-54EDABA866AD}"/>
            </a:ext>
          </a:extLst>
        </cdr:cNvPr>
        <cdr:cNvSpPr/>
      </cdr:nvSpPr>
      <cdr:spPr>
        <a:xfrm xmlns:a="http://schemas.openxmlformats.org/drawingml/2006/main">
          <a:off x="1" y="559542"/>
          <a:ext cx="604683" cy="427703"/>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797D50-F7F5-4377-B061-08947DEFF53F}" type="datetimeFigureOut">
              <a:rPr lang="en-GB" smtClean="0"/>
              <a:t>16/09/2021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45CB8-6D90-4026-9BA0-3AF5C963F775}" type="slidenum">
              <a:rPr lang="en-GB" smtClean="0"/>
              <a:t>‹#›</a:t>
            </a:fld>
            <a:endParaRPr lang="en-GB"/>
          </a:p>
        </p:txBody>
      </p:sp>
    </p:spTree>
    <p:extLst>
      <p:ext uri="{BB962C8B-B14F-4D97-AF65-F5344CB8AC3E}">
        <p14:creationId xmlns:p14="http://schemas.microsoft.com/office/powerpoint/2010/main" val="962415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745CB8-6D90-4026-9BA0-3AF5C963F775}" type="slidenum">
              <a:rPr lang="en-GB" smtClean="0"/>
              <a:t>17</a:t>
            </a:fld>
            <a:endParaRPr lang="en-GB"/>
          </a:p>
        </p:txBody>
      </p:sp>
    </p:spTree>
    <p:extLst>
      <p:ext uri="{BB962C8B-B14F-4D97-AF65-F5344CB8AC3E}">
        <p14:creationId xmlns:p14="http://schemas.microsoft.com/office/powerpoint/2010/main" val="3877347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745CB8-6D90-4026-9BA0-3AF5C963F775}" type="slidenum">
              <a:rPr lang="en-GB" smtClean="0"/>
              <a:t>35</a:t>
            </a:fld>
            <a:endParaRPr lang="en-GB"/>
          </a:p>
        </p:txBody>
      </p:sp>
    </p:spTree>
    <p:extLst>
      <p:ext uri="{BB962C8B-B14F-4D97-AF65-F5344CB8AC3E}">
        <p14:creationId xmlns:p14="http://schemas.microsoft.com/office/powerpoint/2010/main" val="1446196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B9E1A-F0FD-416C-99ED-AFEAF94193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2BDFE6D-6B74-40A1-A756-DEBFA82948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852F331-2692-4D62-A56A-710BE71636AD}"/>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5" name="Footer Placeholder 4">
            <a:extLst>
              <a:ext uri="{FF2B5EF4-FFF2-40B4-BE49-F238E27FC236}">
                <a16:creationId xmlns:a16="http://schemas.microsoft.com/office/drawing/2014/main" id="{76843239-6C8C-40F2-A894-3F85D69B7B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6981E1-AAC4-42F3-AC83-C081F7D1159E}"/>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329082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8DC0B-D6D9-4601-B91B-BE2E5B3FB68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C5504D3-E3C7-4EFD-A4BE-FDA4A04B85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304236-E723-4B01-8831-7A07896BD143}"/>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5" name="Footer Placeholder 4">
            <a:extLst>
              <a:ext uri="{FF2B5EF4-FFF2-40B4-BE49-F238E27FC236}">
                <a16:creationId xmlns:a16="http://schemas.microsoft.com/office/drawing/2014/main" id="{5C6CA3A2-A6FF-4083-A8CF-3AD9D586D1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D23A20-48FD-4E9A-B832-5C2C396C4C7A}"/>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1263879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C28D5-2AC4-4E45-ADAA-6B51209BC2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F462A7F-A17D-4A03-8B11-176F407FDC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DDBD67-863F-4130-AE04-1E9229C7585E}"/>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5" name="Footer Placeholder 4">
            <a:extLst>
              <a:ext uri="{FF2B5EF4-FFF2-40B4-BE49-F238E27FC236}">
                <a16:creationId xmlns:a16="http://schemas.microsoft.com/office/drawing/2014/main" id="{9BA860A5-CC41-4E12-BDD6-8B087CC636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D54B03-39E3-482C-871F-0DF3F68672A1}"/>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3120121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BE02B-9433-4E5C-A71C-500D63C643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CE75F76-DB63-413E-B2A0-24B4B3C878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7F3E313-3F73-4D8F-8AC8-F6CCDE556E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7DD1E52-39DC-4033-9665-899F68EB6758}"/>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6" name="Footer Placeholder 5">
            <a:extLst>
              <a:ext uri="{FF2B5EF4-FFF2-40B4-BE49-F238E27FC236}">
                <a16:creationId xmlns:a16="http://schemas.microsoft.com/office/drawing/2014/main" id="{44660BB5-5E65-45F9-B611-24E8878F37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A938ACF-B462-4B67-8AB0-F51AACF20EC5}"/>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3624812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2F489-810D-4F94-87EA-9229344DAF2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845A135-7FE7-4474-8EDA-C50957B389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A5042D-0A28-4722-911F-2CA29F7430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FAF8F55-91DB-4343-AF40-F7E9A4F649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3B2B5C-A774-4033-8805-069523AE2E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9A35477-B326-4D95-B0EB-691F1EDC12C8}"/>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8" name="Footer Placeholder 7">
            <a:extLst>
              <a:ext uri="{FF2B5EF4-FFF2-40B4-BE49-F238E27FC236}">
                <a16:creationId xmlns:a16="http://schemas.microsoft.com/office/drawing/2014/main" id="{A7B102C2-7EE0-41E1-BB24-9A93AD42EA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35702DD-E346-4F41-8232-9EA3D3D9F5AA}"/>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168313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19565-B9A5-4032-9396-73CB74F3A34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646FB5A-FD4C-4D2F-8DBB-78FCE1CF9660}"/>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4" name="Footer Placeholder 3">
            <a:extLst>
              <a:ext uri="{FF2B5EF4-FFF2-40B4-BE49-F238E27FC236}">
                <a16:creationId xmlns:a16="http://schemas.microsoft.com/office/drawing/2014/main" id="{E30632DF-F45B-4338-82F5-DDDE3AD4474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E150F95-C0F4-407A-A055-AC96BCE26EAA}"/>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708751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7458DD-64AE-4010-AFCB-369514846689}"/>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3" name="Footer Placeholder 2">
            <a:extLst>
              <a:ext uri="{FF2B5EF4-FFF2-40B4-BE49-F238E27FC236}">
                <a16:creationId xmlns:a16="http://schemas.microsoft.com/office/drawing/2014/main" id="{20FA32A7-4E42-463D-8347-45FC9C0CC0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FB365C1-8746-4354-9DC5-0825FFDC2191}"/>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232958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47EB7-F90A-42AF-B1A6-B2FE56333D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A6183CD-6D1A-424E-9BB6-CB76999E50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3E65F15-F6DF-4050-8F03-1A5751469F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CF42E5-4217-44DA-9D73-C27118FDD495}"/>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6" name="Footer Placeholder 5">
            <a:extLst>
              <a:ext uri="{FF2B5EF4-FFF2-40B4-BE49-F238E27FC236}">
                <a16:creationId xmlns:a16="http://schemas.microsoft.com/office/drawing/2014/main" id="{EFA5843A-DE24-44F2-87E0-D784F25AD9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1155E06-028A-437B-BD66-A8B7CB49F69A}"/>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4242814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88F6-B441-42BF-9F79-0ED3A5677D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5442954-C59F-45CE-AB87-2FCE74946A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402B7FF-D00C-4FA4-9C43-30E27B0BC1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D06ED7-0FAB-458B-BC89-384F1150AD7D}"/>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6" name="Footer Placeholder 5">
            <a:extLst>
              <a:ext uri="{FF2B5EF4-FFF2-40B4-BE49-F238E27FC236}">
                <a16:creationId xmlns:a16="http://schemas.microsoft.com/office/drawing/2014/main" id="{24D6EEC2-A2F1-4432-B2B7-AFC6B4FC1F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DB4F89-B029-4631-BFDD-C283D0602B53}"/>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1460476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DB80-2183-40D5-9D06-21B46C9456D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A90410-F473-40EB-BD05-B4D6AB5906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8C2384-4BB7-42AF-8334-F891BDFA379A}"/>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5" name="Footer Placeholder 4">
            <a:extLst>
              <a:ext uri="{FF2B5EF4-FFF2-40B4-BE49-F238E27FC236}">
                <a16:creationId xmlns:a16="http://schemas.microsoft.com/office/drawing/2014/main" id="{FA33D7C5-6A3A-4C26-BF3E-AE2311842D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E99CCB-66D9-4A64-8DA5-02B7BC39F41B}"/>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1562303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704773-0736-4578-B277-339A800D527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FB675E9-CB07-46E1-A4DF-875939971D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A77AAA-6F47-4087-9C08-620FB54C75F0}"/>
              </a:ext>
            </a:extLst>
          </p:cNvPr>
          <p:cNvSpPr>
            <a:spLocks noGrp="1"/>
          </p:cNvSpPr>
          <p:nvPr>
            <p:ph type="dt" sz="half" idx="10"/>
          </p:nvPr>
        </p:nvSpPr>
        <p:spPr/>
        <p:txBody>
          <a:bodyPr/>
          <a:lstStyle/>
          <a:p>
            <a:fld id="{1142841D-4D18-4104-B3C1-71F1391694A6}" type="datetimeFigureOut">
              <a:rPr lang="en-GB" smtClean="0"/>
              <a:t>16/09/2021</a:t>
            </a:fld>
            <a:endParaRPr lang="en-GB"/>
          </a:p>
        </p:txBody>
      </p:sp>
      <p:sp>
        <p:nvSpPr>
          <p:cNvPr id="5" name="Footer Placeholder 4">
            <a:extLst>
              <a:ext uri="{FF2B5EF4-FFF2-40B4-BE49-F238E27FC236}">
                <a16:creationId xmlns:a16="http://schemas.microsoft.com/office/drawing/2014/main" id="{94179A74-4677-45C0-92E1-C04FA29D6B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EEF3A2-BF0C-4B60-9A2D-8430005EBBB0}"/>
              </a:ext>
            </a:extLst>
          </p:cNvPr>
          <p:cNvSpPr>
            <a:spLocks noGrp="1"/>
          </p:cNvSpPr>
          <p:nvPr>
            <p:ph type="sldNum" sz="quarter" idx="12"/>
          </p:nvPr>
        </p:nvSpPr>
        <p:spPr/>
        <p:txBody>
          <a:bodyPr/>
          <a:lstStyle/>
          <a:p>
            <a:fld id="{2CDE90F4-6498-46BB-A3BD-CF0E15B19B72}" type="slidenum">
              <a:rPr lang="en-GB" smtClean="0"/>
              <a:t>‹#›</a:t>
            </a:fld>
            <a:endParaRPr lang="en-GB"/>
          </a:p>
        </p:txBody>
      </p:sp>
    </p:spTree>
    <p:extLst>
      <p:ext uri="{BB962C8B-B14F-4D97-AF65-F5344CB8AC3E}">
        <p14:creationId xmlns:p14="http://schemas.microsoft.com/office/powerpoint/2010/main" val="2864121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792AA4-83D7-4146-93AD-6C65F7771D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EA23FF-C4CA-4E0E-A34E-3FE33E0249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A8E15D-5F13-4C5C-AA01-E2DE95669C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42841D-4D18-4104-B3C1-71F1391694A6}" type="datetimeFigureOut">
              <a:rPr lang="en-GB" smtClean="0"/>
              <a:t>16/09/2021</a:t>
            </a:fld>
            <a:endParaRPr lang="en-GB"/>
          </a:p>
        </p:txBody>
      </p:sp>
      <p:sp>
        <p:nvSpPr>
          <p:cNvPr id="5" name="Footer Placeholder 4">
            <a:extLst>
              <a:ext uri="{FF2B5EF4-FFF2-40B4-BE49-F238E27FC236}">
                <a16:creationId xmlns:a16="http://schemas.microsoft.com/office/drawing/2014/main" id="{5B0ACF1F-5BE9-470E-8BE3-6172991F40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7CC8EEE-93C9-4F1D-8A77-03057D5E8E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E90F4-6498-46BB-A3BD-CF0E15B19B72}" type="slidenum">
              <a:rPr lang="en-GB" smtClean="0"/>
              <a:t>‹#›</a:t>
            </a:fld>
            <a:endParaRPr lang="en-GB"/>
          </a:p>
        </p:txBody>
      </p:sp>
    </p:spTree>
    <p:extLst>
      <p:ext uri="{BB962C8B-B14F-4D97-AF65-F5344CB8AC3E}">
        <p14:creationId xmlns:p14="http://schemas.microsoft.com/office/powerpoint/2010/main" val="1840938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56680-E1C2-4DCD-86AC-4191CB4F7B1E}"/>
              </a:ext>
            </a:extLst>
          </p:cNvPr>
          <p:cNvSpPr>
            <a:spLocks noGrp="1"/>
          </p:cNvSpPr>
          <p:nvPr>
            <p:ph type="ctrTitle"/>
          </p:nvPr>
        </p:nvSpPr>
        <p:spPr>
          <a:xfrm>
            <a:off x="1391265" y="1041400"/>
            <a:ext cx="9144000" cy="2387600"/>
          </a:xfrm>
        </p:spPr>
        <p:txBody>
          <a:bodyPr>
            <a:normAutofit fontScale="90000"/>
          </a:bodyPr>
          <a:lstStyle/>
          <a:p>
            <a:r>
              <a:rPr lang="en-US" b="1" dirty="0"/>
              <a:t>Lorry Parking Issues</a:t>
            </a:r>
            <a:br>
              <a:rPr lang="en-US" b="1" dirty="0"/>
            </a:br>
            <a:r>
              <a:rPr lang="en-US" b="1" dirty="0"/>
              <a:t>Warrendene Road Hughenden</a:t>
            </a:r>
            <a:br>
              <a:rPr lang="en-US" b="1" dirty="0"/>
            </a:br>
            <a:br>
              <a:rPr lang="en-US" b="1" dirty="0"/>
            </a:br>
            <a:endParaRPr lang="en-GB" b="1" dirty="0"/>
          </a:p>
        </p:txBody>
      </p:sp>
      <p:sp>
        <p:nvSpPr>
          <p:cNvPr id="3" name="Subtitle 2">
            <a:extLst>
              <a:ext uri="{FF2B5EF4-FFF2-40B4-BE49-F238E27FC236}">
                <a16:creationId xmlns:a16="http://schemas.microsoft.com/office/drawing/2014/main" id="{15A95228-DEBB-4EAC-BA02-F48375482813}"/>
              </a:ext>
            </a:extLst>
          </p:cNvPr>
          <p:cNvSpPr>
            <a:spLocks noGrp="1"/>
          </p:cNvSpPr>
          <p:nvPr>
            <p:ph type="subTitle" idx="1"/>
          </p:nvPr>
        </p:nvSpPr>
        <p:spPr>
          <a:xfrm>
            <a:off x="396786" y="2601119"/>
            <a:ext cx="11398427" cy="2988520"/>
          </a:xfrm>
        </p:spPr>
        <p:txBody>
          <a:bodyPr>
            <a:normAutofit/>
          </a:bodyPr>
          <a:lstStyle/>
          <a:p>
            <a:r>
              <a:rPr lang="en-US" sz="3200" dirty="0"/>
              <a:t>A Petition submitted by local residents to Buckinghamshire Council</a:t>
            </a:r>
          </a:p>
          <a:p>
            <a:endParaRPr lang="en-US" sz="3200" dirty="0"/>
          </a:p>
          <a:p>
            <a:r>
              <a:rPr lang="en-US" sz="3200" dirty="0"/>
              <a:t>Summary of investigations and proposed ideas on a way forward</a:t>
            </a:r>
          </a:p>
          <a:p>
            <a:endParaRPr lang="en-US" sz="3200" dirty="0"/>
          </a:p>
          <a:p>
            <a:r>
              <a:rPr lang="en-US" sz="3200" dirty="0"/>
              <a:t>By Jim Stevens and Jackie Binning</a:t>
            </a:r>
            <a:endParaRPr lang="en-GB" sz="3200" dirty="0"/>
          </a:p>
        </p:txBody>
      </p:sp>
    </p:spTree>
    <p:extLst>
      <p:ext uri="{BB962C8B-B14F-4D97-AF65-F5344CB8AC3E}">
        <p14:creationId xmlns:p14="http://schemas.microsoft.com/office/powerpoint/2010/main" val="328401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8FBFA-660A-47D8-9FC9-9DAD85950042}"/>
              </a:ext>
            </a:extLst>
          </p:cNvPr>
          <p:cNvSpPr>
            <a:spLocks noGrp="1"/>
          </p:cNvSpPr>
          <p:nvPr>
            <p:ph type="title"/>
          </p:nvPr>
        </p:nvSpPr>
        <p:spPr>
          <a:xfrm>
            <a:off x="657125" y="0"/>
            <a:ext cx="10515600" cy="1325563"/>
          </a:xfrm>
        </p:spPr>
        <p:txBody>
          <a:bodyPr/>
          <a:lstStyle/>
          <a:p>
            <a:r>
              <a:rPr lang="en-US" b="1" dirty="0"/>
              <a:t>This presentation:</a:t>
            </a:r>
            <a:endParaRPr lang="en-GB" b="1" dirty="0"/>
          </a:p>
        </p:txBody>
      </p:sp>
      <p:sp>
        <p:nvSpPr>
          <p:cNvPr id="3" name="Content Placeholder 2">
            <a:extLst>
              <a:ext uri="{FF2B5EF4-FFF2-40B4-BE49-F238E27FC236}">
                <a16:creationId xmlns:a16="http://schemas.microsoft.com/office/drawing/2014/main" id="{3A807B70-146D-4C55-B4B2-353C0CA583A3}"/>
              </a:ext>
            </a:extLst>
          </p:cNvPr>
          <p:cNvSpPr>
            <a:spLocks noGrp="1"/>
          </p:cNvSpPr>
          <p:nvPr>
            <p:ph idx="1"/>
          </p:nvPr>
        </p:nvSpPr>
        <p:spPr>
          <a:xfrm>
            <a:off x="348004" y="1336280"/>
            <a:ext cx="11133841" cy="5470132"/>
          </a:xfrm>
        </p:spPr>
        <p:txBody>
          <a:bodyPr>
            <a:normAutofit/>
          </a:bodyPr>
          <a:lstStyle/>
          <a:p>
            <a:pPr marL="442913" indent="-442913">
              <a:buFont typeface="Wingdings" panose="05000000000000000000" pitchFamily="2" charset="2"/>
              <a:buChar char="v"/>
            </a:pPr>
            <a:r>
              <a:rPr lang="en-US" sz="2400" dirty="0"/>
              <a:t>This presentation and the full report have been written by Jim Stevens</a:t>
            </a:r>
            <a:r>
              <a:rPr lang="en-US" sz="2600" dirty="0"/>
              <a:t> </a:t>
            </a:r>
            <a:r>
              <a:rPr lang="en-US" sz="1400" dirty="0"/>
              <a:t>C.Eng., MICE, MCIHT.</a:t>
            </a:r>
          </a:p>
          <a:p>
            <a:pPr marL="900113" lvl="1" indent="-442913">
              <a:buFont typeface="Wingdings" panose="05000000000000000000" pitchFamily="2" charset="2"/>
              <a:buChar char="v"/>
            </a:pPr>
            <a:r>
              <a:rPr lang="en-US" sz="2000" dirty="0"/>
              <a:t>Jim Stevens is a Charted Engineer, a Volunteer and the current chairman of NWCCB Traffic and Road Issues Action Group</a:t>
            </a:r>
          </a:p>
          <a:p>
            <a:pPr marL="0" indent="0">
              <a:buNone/>
            </a:pPr>
            <a:endParaRPr lang="en-US" sz="1400" dirty="0"/>
          </a:p>
          <a:p>
            <a:pPr marL="442913" indent="-442913">
              <a:buFont typeface="Wingdings" panose="05000000000000000000" pitchFamily="2" charset="2"/>
              <a:buChar char="v"/>
            </a:pPr>
            <a:endParaRPr lang="en-US" sz="2600" b="1" dirty="0"/>
          </a:p>
          <a:p>
            <a:pPr marL="442913" indent="-442913">
              <a:buFont typeface="Wingdings" panose="05000000000000000000" pitchFamily="2" charset="2"/>
              <a:buChar char="v"/>
            </a:pPr>
            <a:r>
              <a:rPr lang="en-US" sz="3200" b="1" dirty="0"/>
              <a:t>This presentation covers:</a:t>
            </a:r>
            <a:endParaRPr lang="en-US" sz="2400" b="1" dirty="0"/>
          </a:p>
          <a:p>
            <a:pPr marL="984250" indent="-541338"/>
            <a:r>
              <a:rPr lang="en-US" sz="2800" dirty="0"/>
              <a:t>The Resident’s Petition</a:t>
            </a:r>
          </a:p>
          <a:p>
            <a:pPr marL="984250" indent="-541338"/>
            <a:r>
              <a:rPr lang="en-US" sz="2800" dirty="0"/>
              <a:t>Information gathering</a:t>
            </a:r>
          </a:p>
          <a:p>
            <a:pPr marL="984250" indent="-541338"/>
            <a:r>
              <a:rPr lang="en-US" sz="2800" dirty="0"/>
              <a:t>Ideas and evolution of a possible way forward</a:t>
            </a:r>
          </a:p>
          <a:p>
            <a:pPr marL="984250" indent="-541338"/>
            <a:r>
              <a:rPr lang="en-US" sz="2800" dirty="0"/>
              <a:t>Recommendations to the Community Board</a:t>
            </a:r>
            <a:endParaRPr lang="en-GB" sz="2400" dirty="0"/>
          </a:p>
        </p:txBody>
      </p:sp>
    </p:spTree>
    <p:extLst>
      <p:ext uri="{BB962C8B-B14F-4D97-AF65-F5344CB8AC3E}">
        <p14:creationId xmlns:p14="http://schemas.microsoft.com/office/powerpoint/2010/main" val="1292071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81EFB-69FE-476A-BF1E-44BDE3DF1970}"/>
              </a:ext>
            </a:extLst>
          </p:cNvPr>
          <p:cNvSpPr>
            <a:spLocks noGrp="1"/>
          </p:cNvSpPr>
          <p:nvPr>
            <p:ph type="title"/>
          </p:nvPr>
        </p:nvSpPr>
        <p:spPr/>
        <p:txBody>
          <a:bodyPr/>
          <a:lstStyle/>
          <a:p>
            <a:r>
              <a:rPr lang="en-GB" dirty="0"/>
              <a:t>Approach Adopted to this work:</a:t>
            </a:r>
          </a:p>
        </p:txBody>
      </p:sp>
      <p:sp>
        <p:nvSpPr>
          <p:cNvPr id="3" name="Content Placeholder 2">
            <a:extLst>
              <a:ext uri="{FF2B5EF4-FFF2-40B4-BE49-F238E27FC236}">
                <a16:creationId xmlns:a16="http://schemas.microsoft.com/office/drawing/2014/main" id="{2AE6ECBC-179E-4C2D-BFC2-C5B57AD20C64}"/>
              </a:ext>
            </a:extLst>
          </p:cNvPr>
          <p:cNvSpPr>
            <a:spLocks noGrp="1"/>
          </p:cNvSpPr>
          <p:nvPr>
            <p:ph idx="1"/>
          </p:nvPr>
        </p:nvSpPr>
        <p:spPr/>
        <p:txBody>
          <a:bodyPr>
            <a:normAutofit/>
          </a:bodyPr>
          <a:lstStyle/>
          <a:p>
            <a:r>
              <a:rPr lang="en-GB" dirty="0"/>
              <a:t>Independent view of the issues</a:t>
            </a:r>
          </a:p>
          <a:p>
            <a:endParaRPr lang="en-GB" dirty="0"/>
          </a:p>
          <a:p>
            <a:r>
              <a:rPr lang="en-GB" dirty="0"/>
              <a:t>Listening to all parties – being fair and equal</a:t>
            </a:r>
          </a:p>
          <a:p>
            <a:endParaRPr lang="en-GB" dirty="0"/>
          </a:p>
          <a:p>
            <a:r>
              <a:rPr lang="en-GB" dirty="0"/>
              <a:t>Objective approach to finding ideas that might ease the problems</a:t>
            </a:r>
          </a:p>
          <a:p>
            <a:endParaRPr lang="en-GB" dirty="0"/>
          </a:p>
          <a:p>
            <a:r>
              <a:rPr lang="en-GB" dirty="0"/>
              <a:t>Mediating </a:t>
            </a:r>
          </a:p>
          <a:p>
            <a:endParaRPr lang="en-GB" dirty="0"/>
          </a:p>
        </p:txBody>
      </p:sp>
    </p:spTree>
    <p:extLst>
      <p:ext uri="{BB962C8B-B14F-4D97-AF65-F5344CB8AC3E}">
        <p14:creationId xmlns:p14="http://schemas.microsoft.com/office/powerpoint/2010/main" val="386219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EA2B-5FA3-4D27-A5CD-A72BA6EDB42B}"/>
              </a:ext>
            </a:extLst>
          </p:cNvPr>
          <p:cNvSpPr>
            <a:spLocks noGrp="1"/>
          </p:cNvSpPr>
          <p:nvPr>
            <p:ph type="title"/>
          </p:nvPr>
        </p:nvSpPr>
        <p:spPr>
          <a:xfrm>
            <a:off x="197177" y="-113122"/>
            <a:ext cx="10515600" cy="1325563"/>
          </a:xfrm>
        </p:spPr>
        <p:txBody>
          <a:bodyPr/>
          <a:lstStyle/>
          <a:p>
            <a:r>
              <a:rPr lang="en-GB" b="1" dirty="0"/>
              <a:t>Country Supplies:</a:t>
            </a:r>
          </a:p>
        </p:txBody>
      </p:sp>
      <p:sp>
        <p:nvSpPr>
          <p:cNvPr id="3" name="Content Placeholder 2">
            <a:extLst>
              <a:ext uri="{FF2B5EF4-FFF2-40B4-BE49-F238E27FC236}">
                <a16:creationId xmlns:a16="http://schemas.microsoft.com/office/drawing/2014/main" id="{E74B4ABA-3836-469B-911A-5B234BAA3FEB}"/>
              </a:ext>
            </a:extLst>
          </p:cNvPr>
          <p:cNvSpPr>
            <a:spLocks noGrp="1"/>
          </p:cNvSpPr>
          <p:nvPr>
            <p:ph idx="1"/>
          </p:nvPr>
        </p:nvSpPr>
        <p:spPr>
          <a:xfrm>
            <a:off x="266999" y="986198"/>
            <a:ext cx="7029348" cy="4351338"/>
          </a:xfrm>
        </p:spPr>
        <p:txBody>
          <a:bodyPr>
            <a:noAutofit/>
          </a:bodyPr>
          <a:lstStyle/>
          <a:p>
            <a:r>
              <a:rPr lang="en-GB" sz="2000" dirty="0"/>
              <a:t>Country Supplies operates from Oakleaf Farm in Warrendene Road (and at Shana, Walters Ash).</a:t>
            </a:r>
          </a:p>
          <a:p>
            <a:endParaRPr lang="en-GB" sz="2000" dirty="0"/>
          </a:p>
          <a:p>
            <a:r>
              <a:rPr lang="en-GB" sz="2000" dirty="0"/>
              <a:t>The business is the ‘Storage and Distribution of Horticulture and Landscaping Supplies’ and was ‘authorised’ in planning terms in 2002 as a result of a Public Inquiry.</a:t>
            </a:r>
          </a:p>
          <a:p>
            <a:endParaRPr lang="en-GB" sz="2000" dirty="0"/>
          </a:p>
          <a:p>
            <a:r>
              <a:rPr lang="en-GB" sz="2000" dirty="0"/>
              <a:t>The very nature of Country Supplies business operations necessitates daily movement of lorries (their own and third party) to deliver, collect and distribute goods and materials. </a:t>
            </a:r>
          </a:p>
          <a:p>
            <a:endParaRPr lang="en-GB" sz="2000" dirty="0"/>
          </a:p>
          <a:p>
            <a:r>
              <a:rPr lang="en-GB" sz="2000" dirty="0"/>
              <a:t>Lorry demand on the Oakleaf Farm site often exceeds its physical capacity - the excess demand results in lorry parking on Warrendene Road.</a:t>
            </a:r>
          </a:p>
          <a:p>
            <a:endParaRPr lang="en-GB" sz="2000" dirty="0"/>
          </a:p>
          <a:p>
            <a:r>
              <a:rPr lang="en-GB" sz="2000" dirty="0"/>
              <a:t>These lorry parking problems have existed for more than 20 years and still remain unresolved.</a:t>
            </a:r>
          </a:p>
        </p:txBody>
      </p:sp>
      <p:pic>
        <p:nvPicPr>
          <p:cNvPr id="6" name="Picture 5">
            <a:extLst>
              <a:ext uri="{FF2B5EF4-FFF2-40B4-BE49-F238E27FC236}">
                <a16:creationId xmlns:a16="http://schemas.microsoft.com/office/drawing/2014/main" id="{E978AD5F-5FC8-4B83-BDFC-58BC1A07C439}"/>
              </a:ext>
            </a:extLst>
          </p:cNvPr>
          <p:cNvPicPr/>
          <p:nvPr/>
        </p:nvPicPr>
        <p:blipFill rotWithShape="1">
          <a:blip r:embed="rId2"/>
          <a:srcRect l="33858" t="23928" r="36601" b="21037"/>
          <a:stretch/>
        </p:blipFill>
        <p:spPr bwMode="auto">
          <a:xfrm>
            <a:off x="7694945" y="300929"/>
            <a:ext cx="4299878" cy="397610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4969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38872D-A08F-4D90-A9B1-BC0C2DA22E57}"/>
              </a:ext>
            </a:extLst>
          </p:cNvPr>
          <p:cNvPicPr/>
          <p:nvPr/>
        </p:nvPicPr>
        <p:blipFill rotWithShape="1">
          <a:blip r:embed="rId2"/>
          <a:srcRect l="4471" t="13590" r="13084" b="3979"/>
          <a:stretch/>
        </p:blipFill>
        <p:spPr bwMode="auto">
          <a:xfrm>
            <a:off x="31423" y="0"/>
            <a:ext cx="12192000" cy="6858000"/>
          </a:xfrm>
          <a:prstGeom prst="rect">
            <a:avLst/>
          </a:prstGeom>
          <a:ln>
            <a:noFill/>
          </a:ln>
          <a:extLst>
            <a:ext uri="{53640926-AAD7-44D8-BBD7-CCE9431645EC}">
              <a14:shadowObscured xmlns:a14="http://schemas.microsoft.com/office/drawing/2010/main"/>
            </a:ext>
          </a:extLst>
        </p:spPr>
      </p:pic>
      <p:sp>
        <p:nvSpPr>
          <p:cNvPr id="6" name="Oval 5">
            <a:extLst>
              <a:ext uri="{FF2B5EF4-FFF2-40B4-BE49-F238E27FC236}">
                <a16:creationId xmlns:a16="http://schemas.microsoft.com/office/drawing/2014/main" id="{FB902950-2E23-4576-A480-6C34B10DF2E0}"/>
              </a:ext>
            </a:extLst>
          </p:cNvPr>
          <p:cNvSpPr/>
          <p:nvPr/>
        </p:nvSpPr>
        <p:spPr>
          <a:xfrm>
            <a:off x="2620651" y="518475"/>
            <a:ext cx="914400" cy="9144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C9D9F713-FBF7-491A-9277-57FAA638F48F}"/>
              </a:ext>
            </a:extLst>
          </p:cNvPr>
          <p:cNvSpPr/>
          <p:nvPr/>
        </p:nvSpPr>
        <p:spPr>
          <a:xfrm>
            <a:off x="9541498" y="1000812"/>
            <a:ext cx="914400" cy="9144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6AB73388-B09C-4DE7-A425-25264CC82745}"/>
              </a:ext>
            </a:extLst>
          </p:cNvPr>
          <p:cNvSpPr txBox="1"/>
          <p:nvPr/>
        </p:nvSpPr>
        <p:spPr>
          <a:xfrm>
            <a:off x="193250" y="791009"/>
            <a:ext cx="2234152" cy="369332"/>
          </a:xfrm>
          <a:prstGeom prst="rect">
            <a:avLst/>
          </a:prstGeom>
          <a:solidFill>
            <a:schemeClr val="tx1"/>
          </a:solidFill>
        </p:spPr>
        <p:txBody>
          <a:bodyPr wrap="square" rtlCol="0">
            <a:spAutoFit/>
          </a:bodyPr>
          <a:lstStyle/>
          <a:p>
            <a:r>
              <a:rPr lang="en-GB" b="1" dirty="0">
                <a:solidFill>
                  <a:schemeClr val="bg1"/>
                </a:solidFill>
              </a:rPr>
              <a:t>Shana, Walters Ash</a:t>
            </a:r>
          </a:p>
        </p:txBody>
      </p:sp>
      <p:sp>
        <p:nvSpPr>
          <p:cNvPr id="10" name="TextBox 9">
            <a:extLst>
              <a:ext uri="{FF2B5EF4-FFF2-40B4-BE49-F238E27FC236}">
                <a16:creationId xmlns:a16="http://schemas.microsoft.com/office/drawing/2014/main" id="{D13ACD58-CC65-40AA-A1BD-02557F8DBD8B}"/>
              </a:ext>
            </a:extLst>
          </p:cNvPr>
          <p:cNvSpPr txBox="1"/>
          <p:nvPr/>
        </p:nvSpPr>
        <p:spPr>
          <a:xfrm>
            <a:off x="7810109" y="791009"/>
            <a:ext cx="1542856" cy="369332"/>
          </a:xfrm>
          <a:prstGeom prst="rect">
            <a:avLst/>
          </a:prstGeom>
          <a:solidFill>
            <a:schemeClr val="tx1"/>
          </a:solidFill>
        </p:spPr>
        <p:txBody>
          <a:bodyPr wrap="square" rtlCol="0">
            <a:spAutoFit/>
          </a:bodyPr>
          <a:lstStyle/>
          <a:p>
            <a:r>
              <a:rPr lang="en-GB" b="1" dirty="0">
                <a:solidFill>
                  <a:schemeClr val="bg1"/>
                </a:solidFill>
              </a:rPr>
              <a:t>Oakleaf Farm</a:t>
            </a:r>
          </a:p>
        </p:txBody>
      </p:sp>
      <p:sp>
        <p:nvSpPr>
          <p:cNvPr id="12" name="TextBox 11">
            <a:extLst>
              <a:ext uri="{FF2B5EF4-FFF2-40B4-BE49-F238E27FC236}">
                <a16:creationId xmlns:a16="http://schemas.microsoft.com/office/drawing/2014/main" id="{F15DAD96-0E9F-4789-9A86-E121AD94E86E}"/>
              </a:ext>
            </a:extLst>
          </p:cNvPr>
          <p:cNvSpPr txBox="1"/>
          <p:nvPr/>
        </p:nvSpPr>
        <p:spPr>
          <a:xfrm>
            <a:off x="10418190" y="2135440"/>
            <a:ext cx="1542856" cy="276999"/>
          </a:xfrm>
          <a:prstGeom prst="rect">
            <a:avLst/>
          </a:prstGeom>
          <a:noFill/>
        </p:spPr>
        <p:txBody>
          <a:bodyPr wrap="square" rtlCol="0">
            <a:spAutoFit/>
          </a:bodyPr>
          <a:lstStyle/>
          <a:p>
            <a:r>
              <a:rPr lang="en-GB" sz="1200" b="1" dirty="0"/>
              <a:t>Warrendene Road</a:t>
            </a:r>
          </a:p>
        </p:txBody>
      </p:sp>
      <p:cxnSp>
        <p:nvCxnSpPr>
          <p:cNvPr id="14" name="Straight Arrow Connector 13">
            <a:extLst>
              <a:ext uri="{FF2B5EF4-FFF2-40B4-BE49-F238E27FC236}">
                <a16:creationId xmlns:a16="http://schemas.microsoft.com/office/drawing/2014/main" id="{F90BF56F-50B5-460B-938A-582C1B60107A}"/>
              </a:ext>
            </a:extLst>
          </p:cNvPr>
          <p:cNvCxnSpPr/>
          <p:nvPr/>
        </p:nvCxnSpPr>
        <p:spPr>
          <a:xfrm>
            <a:off x="2427402" y="975675"/>
            <a:ext cx="193249"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2D14AE6-A829-49DD-BE51-99AA2D1BFE7C}"/>
              </a:ext>
            </a:extLst>
          </p:cNvPr>
          <p:cNvCxnSpPr>
            <a:cxnSpLocks/>
          </p:cNvCxnSpPr>
          <p:nvPr/>
        </p:nvCxnSpPr>
        <p:spPr>
          <a:xfrm flipH="1" flipV="1">
            <a:off x="10265790" y="1971774"/>
            <a:ext cx="224672" cy="3021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93E8219-67A4-4831-B5C3-950781595AB0}"/>
              </a:ext>
            </a:extLst>
          </p:cNvPr>
          <p:cNvCxnSpPr>
            <a:cxnSpLocks/>
          </p:cNvCxnSpPr>
          <p:nvPr/>
        </p:nvCxnSpPr>
        <p:spPr>
          <a:xfrm flipH="1">
            <a:off x="10199802" y="2273939"/>
            <a:ext cx="290660" cy="42212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91E82A1-4335-493C-8A0F-CCF1DE1ECFC4}"/>
              </a:ext>
            </a:extLst>
          </p:cNvPr>
          <p:cNvCxnSpPr>
            <a:cxnSpLocks/>
          </p:cNvCxnSpPr>
          <p:nvPr/>
        </p:nvCxnSpPr>
        <p:spPr>
          <a:xfrm>
            <a:off x="9352965" y="1132061"/>
            <a:ext cx="188533" cy="12170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0142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260CF-E8CD-44DE-A6D9-2CE3200513BD}"/>
              </a:ext>
            </a:extLst>
          </p:cNvPr>
          <p:cNvPicPr/>
          <p:nvPr/>
        </p:nvPicPr>
        <p:blipFill rotWithShape="1">
          <a:blip r:embed="rId2">
            <a:extLst>
              <a:ext uri="{BEBA8EAE-BF5A-486C-A8C5-ECC9F3942E4B}">
                <a14:imgProps xmlns:a14="http://schemas.microsoft.com/office/drawing/2010/main">
                  <a14:imgLayer r:embed="rId3">
                    <a14:imgEffect>
                      <a14:sharpenSoften amount="12000"/>
                    </a14:imgEffect>
                    <a14:imgEffect>
                      <a14:colorTemperature colorTemp="6323"/>
                    </a14:imgEffect>
                    <a14:imgEffect>
                      <a14:saturation sat="114000"/>
                    </a14:imgEffect>
                    <a14:imgEffect>
                      <a14:brightnessContrast bright="24000" contrast="12000"/>
                    </a14:imgEffect>
                  </a14:imgLayer>
                </a14:imgProps>
              </a:ext>
            </a:extLst>
          </a:blip>
          <a:srcRect l="12294" t="12784" r="-2603" b="3505"/>
          <a:stretch/>
        </p:blipFill>
        <p:spPr>
          <a:xfrm>
            <a:off x="0" y="0"/>
            <a:ext cx="12547076" cy="6858000"/>
          </a:xfrm>
          <a:prstGeom prst="rect">
            <a:avLst/>
          </a:prstGeom>
        </p:spPr>
      </p:pic>
      <p:sp>
        <p:nvSpPr>
          <p:cNvPr id="2" name="TextBox 1">
            <a:extLst>
              <a:ext uri="{FF2B5EF4-FFF2-40B4-BE49-F238E27FC236}">
                <a16:creationId xmlns:a16="http://schemas.microsoft.com/office/drawing/2014/main" id="{38F7821B-7BD8-44AF-9EA6-51AF2D3A3156}"/>
              </a:ext>
            </a:extLst>
          </p:cNvPr>
          <p:cNvSpPr txBox="1"/>
          <p:nvPr/>
        </p:nvSpPr>
        <p:spPr>
          <a:xfrm>
            <a:off x="707011" y="3021961"/>
            <a:ext cx="4967926" cy="646331"/>
          </a:xfrm>
          <a:prstGeom prst="rect">
            <a:avLst/>
          </a:prstGeom>
          <a:solidFill>
            <a:schemeClr val="bg1"/>
          </a:solidFill>
        </p:spPr>
        <p:txBody>
          <a:bodyPr wrap="square" rtlCol="0">
            <a:spAutoFit/>
          </a:bodyPr>
          <a:lstStyle/>
          <a:p>
            <a:r>
              <a:rPr lang="en-GB" b="1" dirty="0"/>
              <a:t>Locations where lorries park in Warrendene Road</a:t>
            </a:r>
          </a:p>
          <a:p>
            <a:endParaRPr lang="en-GB" dirty="0">
              <a:solidFill>
                <a:schemeClr val="bg1"/>
              </a:solidFill>
            </a:endParaRPr>
          </a:p>
        </p:txBody>
      </p:sp>
      <p:cxnSp>
        <p:nvCxnSpPr>
          <p:cNvPr id="6" name="Straight Connector 5">
            <a:extLst>
              <a:ext uri="{FF2B5EF4-FFF2-40B4-BE49-F238E27FC236}">
                <a16:creationId xmlns:a16="http://schemas.microsoft.com/office/drawing/2014/main" id="{CFF1D134-D70C-46C2-94F9-B37754DFEB6E}"/>
              </a:ext>
            </a:extLst>
          </p:cNvPr>
          <p:cNvCxnSpPr/>
          <p:nvPr/>
        </p:nvCxnSpPr>
        <p:spPr>
          <a:xfrm>
            <a:off x="989814" y="3506771"/>
            <a:ext cx="2997724" cy="0"/>
          </a:xfrm>
          <a:prstGeom prst="line">
            <a:avLst/>
          </a:prstGeom>
          <a:ln w="7302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Freeform: Shape 6">
            <a:extLst>
              <a:ext uri="{FF2B5EF4-FFF2-40B4-BE49-F238E27FC236}">
                <a16:creationId xmlns:a16="http://schemas.microsoft.com/office/drawing/2014/main" id="{2AA3EB5C-7EE5-408F-B142-5DDCC0B3A3AE}"/>
              </a:ext>
            </a:extLst>
          </p:cNvPr>
          <p:cNvSpPr/>
          <p:nvPr/>
        </p:nvSpPr>
        <p:spPr>
          <a:xfrm>
            <a:off x="7286920" y="1564849"/>
            <a:ext cx="141402" cy="141403"/>
          </a:xfrm>
          <a:custGeom>
            <a:avLst/>
            <a:gdLst>
              <a:gd name="connsiteX0" fmla="*/ 141402 w 141402"/>
              <a:gd name="connsiteY0" fmla="*/ 0 h 141403"/>
              <a:gd name="connsiteX1" fmla="*/ 0 w 141402"/>
              <a:gd name="connsiteY1" fmla="*/ 141403 h 141403"/>
            </a:gdLst>
            <a:ahLst/>
            <a:cxnLst>
              <a:cxn ang="0">
                <a:pos x="connsiteX0" y="connsiteY0"/>
              </a:cxn>
              <a:cxn ang="0">
                <a:pos x="connsiteX1" y="connsiteY1"/>
              </a:cxn>
            </a:cxnLst>
            <a:rect l="l" t="t" r="r" b="b"/>
            <a:pathLst>
              <a:path w="141402" h="141403">
                <a:moveTo>
                  <a:pt x="141402" y="0"/>
                </a:moveTo>
                <a:lnTo>
                  <a:pt x="0" y="141403"/>
                </a:lnTo>
              </a:path>
            </a:pathLst>
          </a:custGeom>
          <a:noFill/>
          <a:ln w="825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94259556-E5B5-4AC0-8725-B415B9476744}"/>
              </a:ext>
            </a:extLst>
          </p:cNvPr>
          <p:cNvSpPr/>
          <p:nvPr/>
        </p:nvSpPr>
        <p:spPr>
          <a:xfrm>
            <a:off x="6457361" y="2705493"/>
            <a:ext cx="518474" cy="2121031"/>
          </a:xfrm>
          <a:custGeom>
            <a:avLst/>
            <a:gdLst>
              <a:gd name="connsiteX0" fmla="*/ 518474 w 518474"/>
              <a:gd name="connsiteY0" fmla="*/ 0 h 2121031"/>
              <a:gd name="connsiteX1" fmla="*/ 367645 w 518474"/>
              <a:gd name="connsiteY1" fmla="*/ 1216058 h 2121031"/>
              <a:gd name="connsiteX2" fmla="*/ 0 w 518474"/>
              <a:gd name="connsiteY2" fmla="*/ 2121031 h 2121031"/>
            </a:gdLst>
            <a:ahLst/>
            <a:cxnLst>
              <a:cxn ang="0">
                <a:pos x="connsiteX0" y="connsiteY0"/>
              </a:cxn>
              <a:cxn ang="0">
                <a:pos x="connsiteX1" y="connsiteY1"/>
              </a:cxn>
              <a:cxn ang="0">
                <a:pos x="connsiteX2" y="connsiteY2"/>
              </a:cxn>
            </a:cxnLst>
            <a:rect l="l" t="t" r="r" b="b"/>
            <a:pathLst>
              <a:path w="518474" h="2121031">
                <a:moveTo>
                  <a:pt x="518474" y="0"/>
                </a:moveTo>
                <a:cubicBezTo>
                  <a:pt x="486265" y="431276"/>
                  <a:pt x="454057" y="862553"/>
                  <a:pt x="367645" y="1216058"/>
                </a:cubicBezTo>
                <a:cubicBezTo>
                  <a:pt x="281233" y="1569563"/>
                  <a:pt x="140616" y="1845297"/>
                  <a:pt x="0" y="2121031"/>
                </a:cubicBezTo>
              </a:path>
            </a:pathLst>
          </a:custGeom>
          <a:noFill/>
          <a:ln w="825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A818840F-CA26-4C44-9EBF-AFD68785DD84}"/>
              </a:ext>
            </a:extLst>
          </p:cNvPr>
          <p:cNvSpPr/>
          <p:nvPr/>
        </p:nvSpPr>
        <p:spPr>
          <a:xfrm>
            <a:off x="7088957" y="1828800"/>
            <a:ext cx="103695" cy="179109"/>
          </a:xfrm>
          <a:custGeom>
            <a:avLst/>
            <a:gdLst>
              <a:gd name="connsiteX0" fmla="*/ 103695 w 103695"/>
              <a:gd name="connsiteY0" fmla="*/ 0 h 179109"/>
              <a:gd name="connsiteX1" fmla="*/ 0 w 103695"/>
              <a:gd name="connsiteY1" fmla="*/ 179109 h 179109"/>
            </a:gdLst>
            <a:ahLst/>
            <a:cxnLst>
              <a:cxn ang="0">
                <a:pos x="connsiteX0" y="connsiteY0"/>
              </a:cxn>
              <a:cxn ang="0">
                <a:pos x="connsiteX1" y="connsiteY1"/>
              </a:cxn>
            </a:cxnLst>
            <a:rect l="l" t="t" r="r" b="b"/>
            <a:pathLst>
              <a:path w="103695" h="179109">
                <a:moveTo>
                  <a:pt x="103695" y="0"/>
                </a:moveTo>
                <a:lnTo>
                  <a:pt x="0" y="179109"/>
                </a:lnTo>
              </a:path>
            </a:pathLst>
          </a:custGeom>
          <a:noFill/>
          <a:ln w="825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75227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6CE2D-B3F7-4202-AD5A-8A9D2CEE7978}"/>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1876C688-0FC4-4369-9106-C1DC4F4BD3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6" name="TextBox 5">
            <a:extLst>
              <a:ext uri="{FF2B5EF4-FFF2-40B4-BE49-F238E27FC236}">
                <a16:creationId xmlns:a16="http://schemas.microsoft.com/office/drawing/2014/main" id="{D6BE0273-9C43-4A32-A73F-D125D622F8D6}"/>
              </a:ext>
            </a:extLst>
          </p:cNvPr>
          <p:cNvSpPr txBox="1"/>
          <p:nvPr/>
        </p:nvSpPr>
        <p:spPr>
          <a:xfrm>
            <a:off x="200334" y="5347345"/>
            <a:ext cx="6502399" cy="584775"/>
          </a:xfrm>
          <a:prstGeom prst="rect">
            <a:avLst/>
          </a:prstGeom>
          <a:noFill/>
        </p:spPr>
        <p:txBody>
          <a:bodyPr wrap="square" rtlCol="0">
            <a:spAutoFit/>
          </a:bodyPr>
          <a:lstStyle/>
          <a:p>
            <a:r>
              <a:rPr lang="en-GB" sz="3200" b="1" dirty="0">
                <a:solidFill>
                  <a:schemeClr val="bg1"/>
                </a:solidFill>
              </a:rPr>
              <a:t>Lorries parking on Warrendene Road</a:t>
            </a:r>
          </a:p>
        </p:txBody>
      </p:sp>
    </p:spTree>
    <p:extLst>
      <p:ext uri="{BB962C8B-B14F-4D97-AF65-F5344CB8AC3E}">
        <p14:creationId xmlns:p14="http://schemas.microsoft.com/office/powerpoint/2010/main" val="2469165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336B6-038C-4ACA-B648-576C00834F86}"/>
              </a:ext>
            </a:extLst>
          </p:cNvPr>
          <p:cNvSpPr>
            <a:spLocks noGrp="1"/>
          </p:cNvSpPr>
          <p:nvPr>
            <p:ph type="title"/>
          </p:nvPr>
        </p:nvSpPr>
        <p:spPr/>
        <p:txBody>
          <a:bodyPr/>
          <a:lstStyle/>
          <a:p>
            <a:endParaRPr lang="en-GB" dirty="0"/>
          </a:p>
        </p:txBody>
      </p:sp>
      <p:pic>
        <p:nvPicPr>
          <p:cNvPr id="9" name="Content Placeholder 8">
            <a:extLst>
              <a:ext uri="{FF2B5EF4-FFF2-40B4-BE49-F238E27FC236}">
                <a16:creationId xmlns:a16="http://schemas.microsoft.com/office/drawing/2014/main" id="{5DDC943E-60A3-4320-981A-3D1EF923A80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8126361" cy="6890899"/>
          </a:xfrm>
        </p:spPr>
      </p:pic>
      <p:sp>
        <p:nvSpPr>
          <p:cNvPr id="10" name="TextBox 9">
            <a:extLst>
              <a:ext uri="{FF2B5EF4-FFF2-40B4-BE49-F238E27FC236}">
                <a16:creationId xmlns:a16="http://schemas.microsoft.com/office/drawing/2014/main" id="{6D13D7EE-AD1B-4944-9CA2-95602E87FFC3}"/>
              </a:ext>
            </a:extLst>
          </p:cNvPr>
          <p:cNvSpPr txBox="1"/>
          <p:nvPr/>
        </p:nvSpPr>
        <p:spPr>
          <a:xfrm>
            <a:off x="200334" y="5347345"/>
            <a:ext cx="6502399" cy="584775"/>
          </a:xfrm>
          <a:prstGeom prst="rect">
            <a:avLst/>
          </a:prstGeom>
          <a:noFill/>
        </p:spPr>
        <p:txBody>
          <a:bodyPr wrap="square" rtlCol="0">
            <a:spAutoFit/>
          </a:bodyPr>
          <a:lstStyle/>
          <a:p>
            <a:r>
              <a:rPr lang="en-GB" sz="3200" b="1" dirty="0">
                <a:solidFill>
                  <a:schemeClr val="bg1"/>
                </a:solidFill>
              </a:rPr>
              <a:t>Lorries parking on Warrendene Road</a:t>
            </a:r>
          </a:p>
        </p:txBody>
      </p:sp>
    </p:spTree>
    <p:extLst>
      <p:ext uri="{BB962C8B-B14F-4D97-AF65-F5344CB8AC3E}">
        <p14:creationId xmlns:p14="http://schemas.microsoft.com/office/powerpoint/2010/main" val="1799022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7D68-EC20-4B28-B344-3B028F2EA5A8}"/>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CDA56BA4-40CE-4815-AD0D-4D7A045B46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6" name="TextBox 5">
            <a:extLst>
              <a:ext uri="{FF2B5EF4-FFF2-40B4-BE49-F238E27FC236}">
                <a16:creationId xmlns:a16="http://schemas.microsoft.com/office/drawing/2014/main" id="{25CF6CFC-036F-4E09-9BA5-AD419F937F60}"/>
              </a:ext>
            </a:extLst>
          </p:cNvPr>
          <p:cNvSpPr txBox="1"/>
          <p:nvPr/>
        </p:nvSpPr>
        <p:spPr>
          <a:xfrm>
            <a:off x="200334" y="5347345"/>
            <a:ext cx="6502399" cy="584775"/>
          </a:xfrm>
          <a:prstGeom prst="rect">
            <a:avLst/>
          </a:prstGeom>
          <a:noFill/>
        </p:spPr>
        <p:txBody>
          <a:bodyPr wrap="square" rtlCol="0">
            <a:spAutoFit/>
          </a:bodyPr>
          <a:lstStyle/>
          <a:p>
            <a:r>
              <a:rPr lang="en-GB" sz="3200" b="1" dirty="0">
                <a:solidFill>
                  <a:schemeClr val="bg1"/>
                </a:solidFill>
              </a:rPr>
              <a:t>Lorries parking on Warrendene Road</a:t>
            </a:r>
          </a:p>
        </p:txBody>
      </p:sp>
    </p:spTree>
    <p:extLst>
      <p:ext uri="{BB962C8B-B14F-4D97-AF65-F5344CB8AC3E}">
        <p14:creationId xmlns:p14="http://schemas.microsoft.com/office/powerpoint/2010/main" val="421987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F93E6-10CB-4F3A-9821-772648A74E92}"/>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E24AA3EF-AED3-43D9-854F-413A5DAC13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6961239" cy="6898526"/>
          </a:xfrm>
        </p:spPr>
      </p:pic>
      <p:sp>
        <p:nvSpPr>
          <p:cNvPr id="6" name="TextBox 5">
            <a:extLst>
              <a:ext uri="{FF2B5EF4-FFF2-40B4-BE49-F238E27FC236}">
                <a16:creationId xmlns:a16="http://schemas.microsoft.com/office/drawing/2014/main" id="{1BB46C4A-9BEE-45E1-BCAD-DE6412D8E913}"/>
              </a:ext>
            </a:extLst>
          </p:cNvPr>
          <p:cNvSpPr txBox="1"/>
          <p:nvPr/>
        </p:nvSpPr>
        <p:spPr>
          <a:xfrm>
            <a:off x="229419" y="6084764"/>
            <a:ext cx="6502399" cy="584775"/>
          </a:xfrm>
          <a:prstGeom prst="rect">
            <a:avLst/>
          </a:prstGeom>
          <a:noFill/>
        </p:spPr>
        <p:txBody>
          <a:bodyPr wrap="square" rtlCol="0">
            <a:spAutoFit/>
          </a:bodyPr>
          <a:lstStyle/>
          <a:p>
            <a:r>
              <a:rPr lang="en-GB" sz="3200" b="1" dirty="0">
                <a:solidFill>
                  <a:schemeClr val="bg1"/>
                </a:solidFill>
              </a:rPr>
              <a:t>Lorries parking on Warrendene Road</a:t>
            </a:r>
          </a:p>
        </p:txBody>
      </p:sp>
    </p:spTree>
    <p:extLst>
      <p:ext uri="{BB962C8B-B14F-4D97-AF65-F5344CB8AC3E}">
        <p14:creationId xmlns:p14="http://schemas.microsoft.com/office/powerpoint/2010/main" val="2068540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102DA-965A-4CA5-A03A-34B8AADB04F5}"/>
              </a:ext>
            </a:extLst>
          </p:cNvPr>
          <p:cNvPicPr/>
          <p:nvPr/>
        </p:nvPicPr>
        <p:blipFill rotWithShape="1">
          <a:blip r:embed="rId2"/>
          <a:srcRect l="31409" t="22168" r="31864" b="12807"/>
          <a:stretch/>
        </p:blipFill>
        <p:spPr bwMode="auto">
          <a:xfrm>
            <a:off x="0" y="0"/>
            <a:ext cx="7758546" cy="6858000"/>
          </a:xfrm>
          <a:prstGeom prst="rect">
            <a:avLst/>
          </a:prstGeom>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9FB31819-3BE6-4E1B-8329-8CE25A5C1605}"/>
              </a:ext>
            </a:extLst>
          </p:cNvPr>
          <p:cNvSpPr txBox="1"/>
          <p:nvPr/>
        </p:nvSpPr>
        <p:spPr>
          <a:xfrm>
            <a:off x="7846531" y="2225773"/>
            <a:ext cx="4345469" cy="400110"/>
          </a:xfrm>
          <a:prstGeom prst="rect">
            <a:avLst/>
          </a:prstGeom>
          <a:noFill/>
        </p:spPr>
        <p:txBody>
          <a:bodyPr wrap="square" rtlCol="0">
            <a:spAutoFit/>
          </a:bodyPr>
          <a:lstStyle/>
          <a:p>
            <a:r>
              <a:rPr lang="en-GB" sz="2000" b="1" dirty="0"/>
              <a:t>A view from inside a resident’s house</a:t>
            </a:r>
          </a:p>
        </p:txBody>
      </p:sp>
      <p:sp>
        <p:nvSpPr>
          <p:cNvPr id="12" name="Rectangle 11">
            <a:extLst>
              <a:ext uri="{FF2B5EF4-FFF2-40B4-BE49-F238E27FC236}">
                <a16:creationId xmlns:a16="http://schemas.microsoft.com/office/drawing/2014/main" id="{6BB20258-3791-47B2-A083-979985FF8500}"/>
              </a:ext>
            </a:extLst>
          </p:cNvPr>
          <p:cNvSpPr/>
          <p:nvPr/>
        </p:nvSpPr>
        <p:spPr>
          <a:xfrm rot="925735">
            <a:off x="6302811" y="3650245"/>
            <a:ext cx="1064192" cy="24078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3638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5BC4B-8A51-4DE4-AA64-037997C54571}"/>
              </a:ext>
            </a:extLst>
          </p:cNvPr>
          <p:cNvSpPr>
            <a:spLocks noGrp="1"/>
          </p:cNvSpPr>
          <p:nvPr>
            <p:ph type="title"/>
          </p:nvPr>
        </p:nvSpPr>
        <p:spPr>
          <a:xfrm>
            <a:off x="230475" y="-123866"/>
            <a:ext cx="10515600" cy="1325563"/>
          </a:xfrm>
        </p:spPr>
        <p:txBody>
          <a:bodyPr/>
          <a:lstStyle/>
          <a:p>
            <a:r>
              <a:rPr lang="en-US" b="1" dirty="0"/>
              <a:t>The Resident’s Petition:</a:t>
            </a:r>
            <a:endParaRPr lang="en-GB" b="1" dirty="0"/>
          </a:p>
        </p:txBody>
      </p:sp>
      <p:sp>
        <p:nvSpPr>
          <p:cNvPr id="3" name="Content Placeholder 2">
            <a:extLst>
              <a:ext uri="{FF2B5EF4-FFF2-40B4-BE49-F238E27FC236}">
                <a16:creationId xmlns:a16="http://schemas.microsoft.com/office/drawing/2014/main" id="{7D05F581-5CA8-4BA3-97C3-3B95F8814A97}"/>
              </a:ext>
            </a:extLst>
          </p:cNvPr>
          <p:cNvSpPr>
            <a:spLocks noGrp="1"/>
          </p:cNvSpPr>
          <p:nvPr>
            <p:ph idx="1"/>
          </p:nvPr>
        </p:nvSpPr>
        <p:spPr>
          <a:xfrm>
            <a:off x="112488" y="847733"/>
            <a:ext cx="7512428" cy="5877531"/>
          </a:xfrm>
          <a:solidFill>
            <a:srgbClr val="00B0F0"/>
          </a:solidFill>
        </p:spPr>
        <p:txBody>
          <a:bodyPr>
            <a:normAutofit fontScale="92500"/>
          </a:bodyPr>
          <a:lstStyle/>
          <a:p>
            <a:r>
              <a:rPr lang="en-US" dirty="0"/>
              <a:t>Submitted to Buckinghamshire Council - Feb 2021</a:t>
            </a:r>
          </a:p>
          <a:p>
            <a:r>
              <a:rPr lang="en-US" dirty="0"/>
              <a:t>99 signatures from local area</a:t>
            </a:r>
          </a:p>
          <a:p>
            <a:endParaRPr lang="en-US" dirty="0"/>
          </a:p>
          <a:p>
            <a:pPr marL="18288" marR="73152" indent="0" algn="just" rtl="0" eaLnBrk="1" fontAlgn="t" latinLnBrk="0" hangingPunct="1">
              <a:lnSpc>
                <a:spcPct val="107000"/>
              </a:lnSpc>
              <a:spcBef>
                <a:spcPts val="0"/>
              </a:spcBef>
              <a:spcAft>
                <a:spcPts val="800"/>
              </a:spcAft>
              <a:buNone/>
              <a:tabLst>
                <a:tab pos="5324475" algn="l"/>
                <a:tab pos="5414645" algn="l"/>
              </a:tabLst>
            </a:pPr>
            <a:r>
              <a:rPr lang="en-US" sz="1800" b="1" i="0" u="sng" strike="noStrike" kern="1200" dirty="0">
                <a:solidFill>
                  <a:srgbClr val="FFFFFF"/>
                </a:solidFill>
                <a:effectLst/>
                <a:latin typeface="Calibri" panose="020F0502020204030204" pitchFamily="34" charset="0"/>
              </a:rPr>
              <a:t> </a:t>
            </a:r>
            <a:r>
              <a:rPr lang="en-US" sz="1800" b="1" i="0" u="sng" strike="noStrike" kern="1200" dirty="0">
                <a:solidFill>
                  <a:srgbClr val="000000"/>
                </a:solidFill>
                <a:effectLst/>
                <a:latin typeface="Calibri" panose="020F0502020204030204" pitchFamily="34" charset="0"/>
              </a:rPr>
              <a:t>Extract from Resident’s Petition </a:t>
            </a:r>
            <a:endParaRPr lang="en-GB" sz="1800" b="0" i="0" u="none" strike="noStrike" dirty="0">
              <a:effectLst/>
              <a:latin typeface="Arial" panose="020B0604020202020204" pitchFamily="34" charset="0"/>
            </a:endParaRPr>
          </a:p>
          <a:p>
            <a:pPr marL="0" marR="73152" indent="0" algn="just" rtl="0" eaLnBrk="1" fontAlgn="t" latinLnBrk="0" hangingPunct="1">
              <a:lnSpc>
                <a:spcPct val="107000"/>
              </a:lnSpc>
              <a:spcBef>
                <a:spcPts val="0"/>
              </a:spcBef>
              <a:spcAft>
                <a:spcPts val="800"/>
              </a:spcAft>
              <a:buNone/>
              <a:tabLst>
                <a:tab pos="5324475" algn="l"/>
                <a:tab pos="5414645" algn="l"/>
              </a:tabLst>
            </a:pPr>
            <a:r>
              <a:rPr lang="en-US" sz="1800" b="0" i="0" u="none" strike="noStrike" kern="1200" dirty="0">
                <a:solidFill>
                  <a:srgbClr val="000000"/>
                </a:solidFill>
                <a:effectLst/>
                <a:latin typeface="Calibri" panose="020F0502020204030204" pitchFamily="34" charset="0"/>
              </a:rPr>
              <a:t>“ WE, THE UNDERSIGNED, SUPPORT THIS PETITION THAT SEEKS TO RESOLVE THE ISSUE OF LORRY PARKING IN WARRENDENE ROAD</a:t>
            </a:r>
            <a:endParaRPr lang="en-GB" sz="1800" b="0" i="0" u="none" strike="noStrike" dirty="0">
              <a:effectLst/>
              <a:latin typeface="Arial" panose="020B0604020202020204" pitchFamily="34" charset="0"/>
            </a:endParaRPr>
          </a:p>
          <a:p>
            <a:pPr marL="0" indent="0" algn="just" fontAlgn="t">
              <a:lnSpc>
                <a:spcPct val="107000"/>
              </a:lnSpc>
              <a:spcBef>
                <a:spcPts val="0"/>
              </a:spcBef>
              <a:spcAft>
                <a:spcPts val="800"/>
              </a:spcAft>
              <a:buNone/>
              <a:tabLst>
                <a:tab pos="5324475" algn="l"/>
                <a:tab pos="5414645" algn="l"/>
              </a:tabLst>
            </a:pPr>
            <a:r>
              <a:rPr lang="en-US" sz="1800" b="1" i="0" u="none" strike="noStrike" kern="1200" dirty="0">
                <a:solidFill>
                  <a:srgbClr val="000000"/>
                </a:solidFill>
                <a:effectLst/>
                <a:latin typeface="Calibri" panose="020F0502020204030204" pitchFamily="34" charset="0"/>
              </a:rPr>
              <a:t> </a:t>
            </a:r>
            <a:endParaRPr lang="en-GB" sz="1800" b="0" i="0" u="none" strike="noStrike" dirty="0">
              <a:effectLst/>
              <a:latin typeface="Arial" panose="020B0604020202020204" pitchFamily="34" charset="0"/>
            </a:endParaRPr>
          </a:p>
          <a:p>
            <a:pPr marL="0" marR="164592" indent="0" algn="just" rtl="0" eaLnBrk="1" fontAlgn="t" latinLnBrk="0" hangingPunct="1">
              <a:lnSpc>
                <a:spcPct val="107000"/>
              </a:lnSpc>
              <a:spcBef>
                <a:spcPts val="0"/>
              </a:spcBef>
              <a:spcAft>
                <a:spcPts val="800"/>
              </a:spcAft>
              <a:buNone/>
              <a:tabLst>
                <a:tab pos="5324475" algn="l"/>
                <a:tab pos="5414645" algn="l"/>
              </a:tabLst>
            </a:pPr>
            <a:r>
              <a:rPr lang="en-US" sz="2300" b="1" i="0" u="none" strike="noStrike" kern="1200" dirty="0">
                <a:solidFill>
                  <a:schemeClr val="bg1"/>
                </a:solidFill>
                <a:effectLst/>
                <a:latin typeface="Calibri" panose="020F0502020204030204" pitchFamily="34" charset="0"/>
              </a:rPr>
              <a:t>Accordingly, we would ask that Country Supplies carries out viewings and retail sales only at the Oakleaf Farm site and that all deliveries from their suppliers and their own deliveries are made from the large Shana site at Walters Ash where they have sufficient space on site to accommodate these lorries rather than on the public highway that results in the loss of residential amenity and poses a danger to road users. “ </a:t>
            </a:r>
            <a:endParaRPr lang="en-GB" sz="2300" b="0" i="0" u="none" strike="noStrike" dirty="0">
              <a:solidFill>
                <a:schemeClr val="bg1"/>
              </a:solidFill>
              <a:effectLst/>
              <a:latin typeface="Arial" panose="020B0604020202020204" pitchFamily="34" charset="0"/>
            </a:endParaRPr>
          </a:p>
          <a:p>
            <a:pPr marL="0" algn="l" rtl="0" eaLnBrk="1" fontAlgn="t" latinLnBrk="0" hangingPunct="1">
              <a:lnSpc>
                <a:spcPct val="107000"/>
              </a:lnSpc>
              <a:spcBef>
                <a:spcPts val="0"/>
              </a:spcBef>
              <a:spcAft>
                <a:spcPts val="800"/>
              </a:spcAft>
            </a:pPr>
            <a:r>
              <a:rPr lang="en-US" sz="1800" b="1" i="0" u="none" strike="noStrike" kern="1200" dirty="0">
                <a:solidFill>
                  <a:srgbClr val="FFFFFF"/>
                </a:solidFill>
                <a:effectLst/>
                <a:latin typeface="Calibri" panose="020F0502020204030204" pitchFamily="34" charset="0"/>
              </a:rPr>
              <a:t> </a:t>
            </a:r>
            <a:endParaRPr lang="en-GB" sz="1800" b="0" i="0" u="none" strike="noStrike" dirty="0">
              <a:effectLst/>
              <a:latin typeface="Arial" panose="020B0604020202020204" pitchFamily="34" charset="0"/>
            </a:endParaRPr>
          </a:p>
          <a:p>
            <a:pPr lvl="1"/>
            <a:endParaRPr lang="en-US" dirty="0"/>
          </a:p>
        </p:txBody>
      </p:sp>
    </p:spTree>
    <p:extLst>
      <p:ext uri="{BB962C8B-B14F-4D97-AF65-F5344CB8AC3E}">
        <p14:creationId xmlns:p14="http://schemas.microsoft.com/office/powerpoint/2010/main" val="2242383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5BC4B-8A51-4DE4-AA64-037997C54571}"/>
              </a:ext>
            </a:extLst>
          </p:cNvPr>
          <p:cNvSpPr>
            <a:spLocks noGrp="1"/>
          </p:cNvSpPr>
          <p:nvPr>
            <p:ph type="title"/>
          </p:nvPr>
        </p:nvSpPr>
        <p:spPr>
          <a:xfrm>
            <a:off x="230475" y="0"/>
            <a:ext cx="10515600" cy="1047135"/>
          </a:xfrm>
        </p:spPr>
        <p:txBody>
          <a:bodyPr/>
          <a:lstStyle/>
          <a:p>
            <a:r>
              <a:rPr lang="en-US" b="1" dirty="0"/>
              <a:t>The Resident’s Petition:</a:t>
            </a:r>
            <a:endParaRPr lang="en-GB" b="1" dirty="0"/>
          </a:p>
        </p:txBody>
      </p:sp>
      <p:sp>
        <p:nvSpPr>
          <p:cNvPr id="3" name="Content Placeholder 2">
            <a:extLst>
              <a:ext uri="{FF2B5EF4-FFF2-40B4-BE49-F238E27FC236}">
                <a16:creationId xmlns:a16="http://schemas.microsoft.com/office/drawing/2014/main" id="{7D05F581-5CA8-4BA3-97C3-3B95F8814A97}"/>
              </a:ext>
            </a:extLst>
          </p:cNvPr>
          <p:cNvSpPr>
            <a:spLocks noGrp="1"/>
          </p:cNvSpPr>
          <p:nvPr>
            <p:ph idx="1"/>
          </p:nvPr>
        </p:nvSpPr>
        <p:spPr>
          <a:xfrm>
            <a:off x="230474" y="1599319"/>
            <a:ext cx="11731050" cy="3897526"/>
          </a:xfrm>
        </p:spPr>
        <p:txBody>
          <a:bodyPr/>
          <a:lstStyle/>
          <a:p>
            <a:r>
              <a:rPr lang="en-US" sz="2400" dirty="0"/>
              <a:t>Considered by NWC Community Board 11 March 2021:</a:t>
            </a:r>
          </a:p>
          <a:p>
            <a:pPr lvl="1"/>
            <a:endParaRPr lang="en-US" dirty="0"/>
          </a:p>
        </p:txBody>
      </p:sp>
      <p:graphicFrame>
        <p:nvGraphicFramePr>
          <p:cNvPr id="4" name="Content Placeholder 3">
            <a:extLst>
              <a:ext uri="{FF2B5EF4-FFF2-40B4-BE49-F238E27FC236}">
                <a16:creationId xmlns:a16="http://schemas.microsoft.com/office/drawing/2014/main" id="{901C1600-8209-49DD-82B7-1DD1E5B44A6D}"/>
              </a:ext>
            </a:extLst>
          </p:cNvPr>
          <p:cNvGraphicFramePr>
            <a:graphicFrameLocks/>
          </p:cNvGraphicFramePr>
          <p:nvPr>
            <p:extLst>
              <p:ext uri="{D42A27DB-BD31-4B8C-83A1-F6EECF244321}">
                <p14:modId xmlns:p14="http://schemas.microsoft.com/office/powerpoint/2010/main" val="1617926390"/>
              </p:ext>
            </p:extLst>
          </p:nvPr>
        </p:nvGraphicFramePr>
        <p:xfrm>
          <a:off x="134989" y="2228357"/>
          <a:ext cx="7160140" cy="3657600"/>
        </p:xfrm>
        <a:graphic>
          <a:graphicData uri="http://schemas.openxmlformats.org/drawingml/2006/table">
            <a:tbl>
              <a:tblPr firstRow="1" firstCol="1" bandRow="1">
                <a:tableStyleId>{5C22544A-7EE6-4342-B048-85BDC9FD1C3A}</a:tableStyleId>
              </a:tblPr>
              <a:tblGrid>
                <a:gridCol w="7160140">
                  <a:extLst>
                    <a:ext uri="{9D8B030D-6E8A-4147-A177-3AD203B41FA5}">
                      <a16:colId xmlns:a16="http://schemas.microsoft.com/office/drawing/2014/main" val="1881634057"/>
                    </a:ext>
                  </a:extLst>
                </a:gridCol>
              </a:tblGrid>
              <a:tr h="3586954">
                <a:tc>
                  <a:txBody>
                    <a:bodyPr/>
                    <a:lstStyle/>
                    <a:p>
                      <a:pPr marL="180340" marR="167640" algn="just">
                        <a:spcBef>
                          <a:spcPts val="500"/>
                        </a:spcBef>
                        <a:spcAft>
                          <a:spcPts val="500"/>
                        </a:spcAft>
                      </a:pPr>
                      <a:r>
                        <a:rPr lang="en-GB" sz="2000" b="0" dirty="0">
                          <a:solidFill>
                            <a:schemeClr val="tx1"/>
                          </a:solidFill>
                          <a:effectLst/>
                        </a:rPr>
                        <a:t>“ </a:t>
                      </a:r>
                      <a:r>
                        <a:rPr lang="en-GB" sz="2000" b="1" dirty="0">
                          <a:solidFill>
                            <a:schemeClr val="tx1"/>
                          </a:solidFill>
                          <a:effectLst/>
                        </a:rPr>
                        <a:t>Resolved:  </a:t>
                      </a:r>
                      <a:r>
                        <a:rPr lang="en-GB" sz="2000" b="1" dirty="0">
                          <a:solidFill>
                            <a:srgbClr val="FF0000"/>
                          </a:solidFill>
                          <a:effectLst/>
                        </a:rPr>
                        <a:t>The Community Board agreed that further conversations take place with the local business to try and resolve the issue. </a:t>
                      </a:r>
                      <a:r>
                        <a:rPr lang="en-GB" sz="2000" b="0" dirty="0">
                          <a:solidFill>
                            <a:schemeClr val="tx1"/>
                          </a:solidFill>
                          <a:effectLst/>
                        </a:rPr>
                        <a:t>The council had made initial contact and they had indicated that the local business was keen to meet with local councillors, in order resolve the issue. These discussions would also make sure they were complying with the planning restrictions and operator’s licence in place. Jim Stevens had indicated that he was happy to be leading this with support from council officers.   At the same time, the parking services team would draft possible solutions for Highway Code supported waiting and parking restrictions and informal consultation with residents should take place. “</a:t>
                      </a:r>
                      <a:endParaRPr lang="en-GB"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lumMod val="85000"/>
                      </a:schemeClr>
                    </a:solidFill>
                  </a:tcPr>
                </a:tc>
                <a:extLst>
                  <a:ext uri="{0D108BD9-81ED-4DB2-BD59-A6C34878D82A}">
                    <a16:rowId xmlns:a16="http://schemas.microsoft.com/office/drawing/2014/main" val="3931641326"/>
                  </a:ext>
                </a:extLst>
              </a:tr>
            </a:tbl>
          </a:graphicData>
        </a:graphic>
      </p:graphicFrame>
      <p:pic>
        <p:nvPicPr>
          <p:cNvPr id="5" name="Picture 4">
            <a:extLst>
              <a:ext uri="{FF2B5EF4-FFF2-40B4-BE49-F238E27FC236}">
                <a16:creationId xmlns:a16="http://schemas.microsoft.com/office/drawing/2014/main" id="{69F7A2ED-3646-4CDD-A5CB-CB44152D3B0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8249679" y="207977"/>
            <a:ext cx="3711846" cy="1391342"/>
          </a:xfrm>
          <a:prstGeom prst="rect">
            <a:avLst/>
          </a:prstGeom>
        </p:spPr>
      </p:pic>
      <p:sp>
        <p:nvSpPr>
          <p:cNvPr id="6" name="TextBox 5">
            <a:extLst>
              <a:ext uri="{FF2B5EF4-FFF2-40B4-BE49-F238E27FC236}">
                <a16:creationId xmlns:a16="http://schemas.microsoft.com/office/drawing/2014/main" id="{FEFE7C6D-0D1C-4162-9A84-B2DA21FA2E1B}"/>
              </a:ext>
            </a:extLst>
          </p:cNvPr>
          <p:cNvSpPr txBox="1"/>
          <p:nvPr/>
        </p:nvSpPr>
        <p:spPr>
          <a:xfrm>
            <a:off x="7295129" y="2120949"/>
            <a:ext cx="5072053" cy="2616101"/>
          </a:xfrm>
          <a:prstGeom prst="rect">
            <a:avLst/>
          </a:prstGeom>
          <a:noFill/>
        </p:spPr>
        <p:txBody>
          <a:bodyPr wrap="square" rtlCol="0">
            <a:spAutoFit/>
          </a:bodyPr>
          <a:lstStyle/>
          <a:p>
            <a:pPr marL="285750" indent="-285750">
              <a:buFont typeface="Arial" panose="020B0604020202020204" pitchFamily="34" charset="0"/>
              <a:buChar char="•"/>
            </a:pPr>
            <a:r>
              <a:rPr lang="en-GB" b="1" dirty="0"/>
              <a:t>Main parts of the Resolution:</a:t>
            </a:r>
          </a:p>
          <a:p>
            <a:pPr marL="285750" indent="-285750">
              <a:buFont typeface="Arial" panose="020B0604020202020204" pitchFamily="34" charset="0"/>
              <a:buChar char="•"/>
            </a:pPr>
            <a:endParaRPr lang="en-GB" dirty="0"/>
          </a:p>
          <a:p>
            <a:pPr marL="269875" lvl="1" indent="-176213">
              <a:buFont typeface="Courier New" panose="02070309020205020404" pitchFamily="49" charset="0"/>
              <a:buChar char="o"/>
            </a:pPr>
            <a:r>
              <a:rPr lang="en-GB" sz="1600" dirty="0"/>
              <a:t>Discussion with Owner to try and resolve issue.</a:t>
            </a:r>
          </a:p>
          <a:p>
            <a:pPr marL="269875" lvl="1" indent="-176213">
              <a:buFont typeface="Courier New" panose="02070309020205020404" pitchFamily="49" charset="0"/>
              <a:buChar char="o"/>
            </a:pPr>
            <a:endParaRPr lang="en-GB" sz="1600" dirty="0"/>
          </a:p>
          <a:p>
            <a:pPr marL="269875" lvl="1" indent="-176213">
              <a:buFont typeface="Courier New" panose="02070309020205020404" pitchFamily="49" charset="0"/>
              <a:buChar char="o"/>
            </a:pPr>
            <a:r>
              <a:rPr lang="en-GB" sz="1600" dirty="0"/>
              <a:t>Jim Stevens to lead and support from council officers.</a:t>
            </a:r>
          </a:p>
          <a:p>
            <a:pPr marL="269875" lvl="1" indent="-176213">
              <a:buFont typeface="Courier New" panose="02070309020205020404" pitchFamily="49" charset="0"/>
              <a:buChar char="o"/>
            </a:pPr>
            <a:endParaRPr lang="en-GB" sz="1600" dirty="0"/>
          </a:p>
          <a:p>
            <a:pPr marL="269875" lvl="1" indent="-176213">
              <a:buFont typeface="Courier New" panose="02070309020205020404" pitchFamily="49" charset="0"/>
              <a:buChar char="o"/>
            </a:pPr>
            <a:r>
              <a:rPr lang="en-GB" sz="1600" dirty="0"/>
              <a:t>Reference to GVOL and Planning</a:t>
            </a:r>
          </a:p>
          <a:p>
            <a:pPr marL="269875" lvl="1" indent="-176213">
              <a:buFont typeface="Courier New" panose="02070309020205020404" pitchFamily="49" charset="0"/>
              <a:buChar char="o"/>
            </a:pPr>
            <a:endParaRPr lang="en-GB" sz="1600" dirty="0"/>
          </a:p>
          <a:p>
            <a:pPr marL="269875" lvl="1" indent="-176213">
              <a:buFont typeface="Courier New" panose="02070309020205020404" pitchFamily="49" charset="0"/>
              <a:buChar char="o"/>
            </a:pPr>
            <a:r>
              <a:rPr lang="en-GB" sz="1600" dirty="0"/>
              <a:t>Parking Team to draft possible scheme of parking restrictions</a:t>
            </a:r>
          </a:p>
        </p:txBody>
      </p:sp>
    </p:spTree>
    <p:extLst>
      <p:ext uri="{BB962C8B-B14F-4D97-AF65-F5344CB8AC3E}">
        <p14:creationId xmlns:p14="http://schemas.microsoft.com/office/powerpoint/2010/main" val="3903474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43C6-80E4-4B02-A152-C13807096F04}"/>
              </a:ext>
            </a:extLst>
          </p:cNvPr>
          <p:cNvSpPr>
            <a:spLocks noGrp="1"/>
          </p:cNvSpPr>
          <p:nvPr>
            <p:ph type="title"/>
          </p:nvPr>
        </p:nvSpPr>
        <p:spPr>
          <a:xfrm>
            <a:off x="838200" y="0"/>
            <a:ext cx="10515600" cy="1325563"/>
          </a:xfrm>
        </p:spPr>
        <p:txBody>
          <a:bodyPr/>
          <a:lstStyle/>
          <a:p>
            <a:r>
              <a:rPr lang="en-US" b="1" dirty="0"/>
              <a:t>Information gathering:</a:t>
            </a:r>
            <a:endParaRPr lang="en-GB" b="1" dirty="0"/>
          </a:p>
        </p:txBody>
      </p:sp>
      <p:sp>
        <p:nvSpPr>
          <p:cNvPr id="3" name="Content Placeholder 2">
            <a:extLst>
              <a:ext uri="{FF2B5EF4-FFF2-40B4-BE49-F238E27FC236}">
                <a16:creationId xmlns:a16="http://schemas.microsoft.com/office/drawing/2014/main" id="{F62EA4D5-964E-4ED4-B5B9-29EC9AEF924C}"/>
              </a:ext>
            </a:extLst>
          </p:cNvPr>
          <p:cNvSpPr>
            <a:spLocks noGrp="1"/>
          </p:cNvSpPr>
          <p:nvPr>
            <p:ph idx="1"/>
          </p:nvPr>
        </p:nvSpPr>
        <p:spPr>
          <a:xfrm>
            <a:off x="0" y="973110"/>
            <a:ext cx="10515600" cy="5078897"/>
          </a:xfrm>
        </p:spPr>
        <p:txBody>
          <a:bodyPr>
            <a:normAutofit fontScale="92500" lnSpcReduction="10000"/>
          </a:bodyPr>
          <a:lstStyle/>
          <a:p>
            <a:pPr marL="803275" indent="-442913"/>
            <a:endParaRPr lang="en-US" dirty="0"/>
          </a:p>
          <a:p>
            <a:pPr marL="803275" indent="-442913"/>
            <a:r>
              <a:rPr lang="en-US" sz="2400" b="1" dirty="0"/>
              <a:t>Information gathering:</a:t>
            </a:r>
          </a:p>
          <a:p>
            <a:pPr marL="803275" indent="-442913"/>
            <a:endParaRPr lang="en-US" sz="2400" dirty="0"/>
          </a:p>
          <a:p>
            <a:pPr marL="1344613" lvl="1" indent="-360363">
              <a:buFont typeface="Courier New" panose="02070309020205020404" pitchFamily="49" charset="0"/>
              <a:buChar char="o"/>
            </a:pPr>
            <a:r>
              <a:rPr lang="en-US" sz="2000" dirty="0"/>
              <a:t>Many meetings with: </a:t>
            </a:r>
          </a:p>
          <a:p>
            <a:pPr marL="1801813" lvl="2" indent="-360363">
              <a:buFont typeface="Courier New" panose="02070309020205020404" pitchFamily="49" charset="0"/>
              <a:buChar char="o"/>
            </a:pPr>
            <a:r>
              <a:rPr lang="en-US" sz="1700" dirty="0"/>
              <a:t>The two Resident’s Representatives – March to September 2021</a:t>
            </a:r>
          </a:p>
          <a:p>
            <a:pPr marL="1801813" lvl="2" indent="-360363">
              <a:buFont typeface="Courier New" panose="02070309020205020404" pitchFamily="49" charset="0"/>
              <a:buChar char="o"/>
            </a:pPr>
            <a:r>
              <a:rPr lang="en-US" sz="1700" dirty="0"/>
              <a:t>The Owner of Country Supplies – Also March to September 2021</a:t>
            </a:r>
          </a:p>
          <a:p>
            <a:pPr marL="1801813" lvl="2" indent="-360363">
              <a:buFont typeface="Courier New" panose="02070309020205020404" pitchFamily="49" charset="0"/>
              <a:buChar char="o"/>
            </a:pPr>
            <a:endParaRPr lang="en-US" sz="1700" dirty="0"/>
          </a:p>
          <a:p>
            <a:pPr marL="1344613" lvl="1" indent="-360363">
              <a:buFont typeface="Courier New" panose="02070309020205020404" pitchFamily="49" charset="0"/>
              <a:buChar char="o"/>
            </a:pPr>
            <a:r>
              <a:rPr lang="en-US" sz="2000" dirty="0"/>
              <a:t>Emails / meetings with Hughenden Parish Council Chairman</a:t>
            </a:r>
          </a:p>
          <a:p>
            <a:pPr marL="1344613" lvl="1" indent="-360363">
              <a:buFont typeface="Courier New" panose="02070309020205020404" pitchFamily="49" charset="0"/>
              <a:buChar char="o"/>
            </a:pPr>
            <a:endParaRPr lang="en-US" sz="2000" dirty="0"/>
          </a:p>
          <a:p>
            <a:pPr marL="1344613" lvl="1" indent="-360363">
              <a:buFont typeface="Courier New" panose="02070309020205020404" pitchFamily="49" charset="0"/>
              <a:buChar char="o"/>
            </a:pPr>
            <a:r>
              <a:rPr lang="en-US" sz="2000" dirty="0"/>
              <a:t>Meetings with BC’s Highways, Freight and Parking Officers</a:t>
            </a:r>
          </a:p>
          <a:p>
            <a:pPr marL="1344613" lvl="1" indent="-360363">
              <a:buFont typeface="Courier New" panose="02070309020205020404" pitchFamily="49" charset="0"/>
              <a:buChar char="o"/>
            </a:pPr>
            <a:endParaRPr lang="en-US" sz="2000" dirty="0"/>
          </a:p>
          <a:p>
            <a:pPr marL="1344613" lvl="1" indent="-360363">
              <a:buFont typeface="Courier New" panose="02070309020205020404" pitchFamily="49" charset="0"/>
              <a:buChar char="o"/>
            </a:pPr>
            <a:r>
              <a:rPr lang="en-US" sz="2000" dirty="0"/>
              <a:t>Meetings with two BC local Councilors</a:t>
            </a:r>
          </a:p>
          <a:p>
            <a:pPr marL="1344613" lvl="1" indent="-360363">
              <a:buFont typeface="Courier New" panose="02070309020205020404" pitchFamily="49" charset="0"/>
              <a:buChar char="o"/>
            </a:pPr>
            <a:endParaRPr lang="en-US" sz="2000" dirty="0"/>
          </a:p>
          <a:p>
            <a:pPr marL="1344613" lvl="1" indent="-360363">
              <a:buFont typeface="Courier New" panose="02070309020205020404" pitchFamily="49" charset="0"/>
              <a:buChar char="o"/>
            </a:pPr>
            <a:r>
              <a:rPr lang="en-US" sz="2000" dirty="0"/>
              <a:t>Meeting with Hughenden Valley Residents Association (HVRA) </a:t>
            </a:r>
          </a:p>
          <a:p>
            <a:pPr marL="803275" lvl="1" indent="-442913"/>
            <a:endParaRPr lang="en-US" sz="2000" dirty="0"/>
          </a:p>
          <a:p>
            <a:pPr marL="803275" indent="-442913"/>
            <a:r>
              <a:rPr lang="en-US" sz="2400" b="1" dirty="0"/>
              <a:t>All virtual meetings - no site visits</a:t>
            </a:r>
          </a:p>
          <a:p>
            <a:pPr marL="803275" indent="-442913"/>
            <a:endParaRPr lang="en-US" dirty="0"/>
          </a:p>
          <a:p>
            <a:pPr marL="803275" indent="-442913"/>
            <a:endParaRPr lang="en-US" dirty="0"/>
          </a:p>
        </p:txBody>
      </p:sp>
    </p:spTree>
    <p:extLst>
      <p:ext uri="{BB962C8B-B14F-4D97-AF65-F5344CB8AC3E}">
        <p14:creationId xmlns:p14="http://schemas.microsoft.com/office/powerpoint/2010/main" val="2887882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F9709-3128-4DCB-B4F1-E15FFDDCB2A0}"/>
              </a:ext>
            </a:extLst>
          </p:cNvPr>
          <p:cNvSpPr>
            <a:spLocks noGrp="1"/>
          </p:cNvSpPr>
          <p:nvPr>
            <p:ph type="title"/>
          </p:nvPr>
        </p:nvSpPr>
        <p:spPr>
          <a:xfrm>
            <a:off x="838200" y="62353"/>
            <a:ext cx="10515600" cy="1325563"/>
          </a:xfrm>
        </p:spPr>
        <p:txBody>
          <a:bodyPr/>
          <a:lstStyle/>
          <a:p>
            <a:r>
              <a:rPr lang="en-US" b="1" dirty="0"/>
              <a:t>Meetings with Residents and the Owner</a:t>
            </a:r>
            <a:endParaRPr lang="en-GB" b="1" dirty="0"/>
          </a:p>
        </p:txBody>
      </p:sp>
      <p:sp>
        <p:nvSpPr>
          <p:cNvPr id="3" name="Content Placeholder 2">
            <a:extLst>
              <a:ext uri="{FF2B5EF4-FFF2-40B4-BE49-F238E27FC236}">
                <a16:creationId xmlns:a16="http://schemas.microsoft.com/office/drawing/2014/main" id="{9E2C3D60-42D4-4FAC-92E7-CD611700DD59}"/>
              </a:ext>
            </a:extLst>
          </p:cNvPr>
          <p:cNvSpPr>
            <a:spLocks noGrp="1"/>
          </p:cNvSpPr>
          <p:nvPr>
            <p:ph idx="1"/>
          </p:nvPr>
        </p:nvSpPr>
        <p:spPr>
          <a:xfrm>
            <a:off x="0" y="1256520"/>
            <a:ext cx="8024327" cy="5858669"/>
          </a:xfrm>
        </p:spPr>
        <p:txBody>
          <a:bodyPr>
            <a:normAutofit/>
          </a:bodyPr>
          <a:lstStyle/>
          <a:p>
            <a:pPr marL="914400" lvl="1" indent="-457200" algn="just">
              <a:lnSpc>
                <a:spcPct val="107000"/>
              </a:lnSpc>
              <a:buFont typeface="+mj-lt"/>
              <a:buAutoNum type="arabicPeriod"/>
            </a:pPr>
            <a:r>
              <a:rPr lang="en-GB" b="1" dirty="0">
                <a:effectLst/>
                <a:latin typeface="Calibri" panose="020F0502020204030204" pitchFamily="34" charset="0"/>
                <a:ea typeface="Calibri" panose="020F0502020204030204" pitchFamily="34" charset="0"/>
                <a:cs typeface="Calibri" panose="020F0502020204030204" pitchFamily="34" charset="0"/>
              </a:rPr>
              <a:t>Gather information about:</a:t>
            </a:r>
          </a:p>
          <a:p>
            <a:pPr lvl="2" algn="just">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Calibri" panose="020F0502020204030204" pitchFamily="34" charset="0"/>
              </a:rPr>
              <a:t>The resident’s concerns </a:t>
            </a:r>
          </a:p>
          <a:p>
            <a:pPr lvl="2" algn="just">
              <a:lnSpc>
                <a:spcPct val="107000"/>
              </a:lnSpc>
              <a:buFont typeface="Courier New" panose="02070309020205020404" pitchFamily="49" charset="0"/>
              <a:buChar char="o"/>
            </a:pPr>
            <a:r>
              <a:rPr lang="en-GB" dirty="0">
                <a:latin typeface="Calibri" panose="020F0502020204030204" pitchFamily="34" charset="0"/>
                <a:ea typeface="Calibri" panose="020F0502020204030204" pitchFamily="34" charset="0"/>
                <a:cs typeface="Calibri" panose="020F0502020204030204" pitchFamily="34" charset="0"/>
              </a:rPr>
              <a:t>The scale of the lorry parking problems</a:t>
            </a:r>
            <a:endParaRPr lang="en-GB" dirty="0">
              <a:effectLst/>
              <a:latin typeface="Calibri" panose="020F0502020204030204" pitchFamily="34" charset="0"/>
              <a:ea typeface="Calibri" panose="020F0502020204030204" pitchFamily="34" charset="0"/>
              <a:cs typeface="Calibri" panose="020F0502020204030204" pitchFamily="34" charset="0"/>
            </a:endParaRPr>
          </a:p>
          <a:p>
            <a:pPr lvl="2" algn="just">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Calibri" panose="020F0502020204030204" pitchFamily="34" charset="0"/>
              </a:rPr>
              <a:t>How Country Supplies organise/manage deliveries/collections</a:t>
            </a:r>
          </a:p>
          <a:p>
            <a:pPr lvl="1" algn="just">
              <a:lnSpc>
                <a:spcPct val="107000"/>
              </a:lnSpc>
              <a:buFont typeface="Courier New" panose="02070309020205020404" pitchFamily="49" charset="0"/>
              <a:buChar char="o"/>
            </a:pPr>
            <a:endParaRPr lang="en-GB" dirty="0">
              <a:effectLst/>
              <a:latin typeface="Calibri" panose="020F0502020204030204" pitchFamily="34" charset="0"/>
              <a:ea typeface="Calibri" panose="020F0502020204030204" pitchFamily="34" charset="0"/>
              <a:cs typeface="Calibri" panose="020F0502020204030204" pitchFamily="34" charset="0"/>
            </a:endParaRPr>
          </a:p>
          <a:p>
            <a:pPr marL="914400" lvl="1" indent="-457200" algn="just">
              <a:lnSpc>
                <a:spcPct val="107000"/>
              </a:lnSpc>
              <a:buFont typeface="+mj-lt"/>
              <a:buAutoNum type="arabicPeriod" startAt="2"/>
            </a:pPr>
            <a:r>
              <a:rPr lang="en-GB" b="1" dirty="0">
                <a:effectLst/>
                <a:latin typeface="Calibri" panose="020F0502020204030204" pitchFamily="34" charset="0"/>
                <a:ea typeface="Calibri" panose="020F0502020204030204" pitchFamily="34" charset="0"/>
                <a:cs typeface="Calibri" panose="020F0502020204030204" pitchFamily="34" charset="0"/>
              </a:rPr>
              <a:t>Discuss:</a:t>
            </a:r>
          </a:p>
          <a:p>
            <a:pPr lvl="2" algn="just">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Calibri" panose="020F0502020204030204" pitchFamily="34" charset="0"/>
              </a:rPr>
              <a:t>The Residents Petition</a:t>
            </a:r>
          </a:p>
          <a:p>
            <a:pPr lvl="2" algn="just">
              <a:lnSpc>
                <a:spcPct val="107000"/>
              </a:lnSpc>
              <a:buFont typeface="Courier New" panose="02070309020205020404" pitchFamily="49" charset="0"/>
              <a:buChar char="o"/>
            </a:pPr>
            <a:r>
              <a:rPr lang="en-GB" dirty="0">
                <a:latin typeface="Calibri" panose="020F0502020204030204" pitchFamily="34" charset="0"/>
                <a:ea typeface="Calibri" panose="020F0502020204030204" pitchFamily="34" charset="0"/>
                <a:cs typeface="Calibri" panose="020F0502020204030204" pitchFamily="34" charset="0"/>
              </a:rPr>
              <a:t>Ideas that might solve the problems</a:t>
            </a:r>
            <a:endParaRPr lang="en-GB" dirty="0">
              <a:effectLst/>
              <a:latin typeface="Calibri" panose="020F0502020204030204" pitchFamily="34" charset="0"/>
              <a:ea typeface="Calibri" panose="020F0502020204030204" pitchFamily="34" charset="0"/>
              <a:cs typeface="Calibri" panose="020F0502020204030204" pitchFamily="34" charset="0"/>
            </a:endParaRPr>
          </a:p>
          <a:p>
            <a:pPr lvl="1" algn="just">
              <a:lnSpc>
                <a:spcPct val="107000"/>
              </a:lnSpc>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lgn="just">
              <a:lnSpc>
                <a:spcPct val="107000"/>
              </a:lnSpc>
              <a:buFont typeface="+mj-lt"/>
              <a:buAutoNum type="arabicPeriod" startAt="3"/>
            </a:pPr>
            <a:r>
              <a:rPr lang="en-GB" b="1" dirty="0">
                <a:effectLst/>
                <a:latin typeface="Calibri" panose="020F0502020204030204" pitchFamily="34" charset="0"/>
                <a:ea typeface="Calibri" panose="020F0502020204030204" pitchFamily="34" charset="0"/>
                <a:cs typeface="Calibri" panose="020F0502020204030204" pitchFamily="34" charset="0"/>
              </a:rPr>
              <a:t>Identify:</a:t>
            </a:r>
          </a:p>
          <a:p>
            <a:pPr marL="1168400" lvl="1" indent="-273050" algn="just">
              <a:lnSpc>
                <a:spcPct val="107000"/>
              </a:lnSpc>
              <a:buFont typeface="Courier New" panose="02070309020205020404" pitchFamily="49" charset="0"/>
              <a:buChar char="o"/>
            </a:pPr>
            <a:r>
              <a:rPr lang="en-GB" sz="2000" dirty="0">
                <a:effectLst/>
                <a:latin typeface="Calibri" panose="020F0502020204030204" pitchFamily="34" charset="0"/>
                <a:ea typeface="Calibri" panose="020F0502020204030204" pitchFamily="34" charset="0"/>
                <a:cs typeface="Calibri" panose="020F0502020204030204" pitchFamily="34" charset="0"/>
              </a:rPr>
              <a:t>possible solutions to bring back to the Community Board</a:t>
            </a:r>
          </a:p>
          <a:p>
            <a:pPr lvl="1" algn="just">
              <a:lnSpc>
                <a:spcPct val="107000"/>
              </a:lnSpc>
            </a:pPr>
            <a:endParaRPr lang="en-GB" b="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85136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gs>
            <a:gs pos="88000">
              <a:schemeClr val="accent4">
                <a:lumMod val="97000"/>
                <a:lumOff val="3000"/>
              </a:schemeClr>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F9709-3128-4DCB-B4F1-E15FFDDCB2A0}"/>
              </a:ext>
            </a:extLst>
          </p:cNvPr>
          <p:cNvSpPr>
            <a:spLocks noGrp="1"/>
          </p:cNvSpPr>
          <p:nvPr>
            <p:ph type="title"/>
          </p:nvPr>
        </p:nvSpPr>
        <p:spPr>
          <a:xfrm>
            <a:off x="838200" y="-189057"/>
            <a:ext cx="10515600" cy="1325563"/>
          </a:xfrm>
        </p:spPr>
        <p:txBody>
          <a:bodyPr/>
          <a:lstStyle/>
          <a:p>
            <a:r>
              <a:rPr lang="en-US" b="1" dirty="0"/>
              <a:t>The Resident’s representatives:</a:t>
            </a:r>
            <a:endParaRPr lang="en-GB" b="1" dirty="0"/>
          </a:p>
        </p:txBody>
      </p:sp>
      <p:sp>
        <p:nvSpPr>
          <p:cNvPr id="3" name="Content Placeholder 2">
            <a:extLst>
              <a:ext uri="{FF2B5EF4-FFF2-40B4-BE49-F238E27FC236}">
                <a16:creationId xmlns:a16="http://schemas.microsoft.com/office/drawing/2014/main" id="{9E2C3D60-42D4-4FAC-92E7-CD611700DD59}"/>
              </a:ext>
            </a:extLst>
          </p:cNvPr>
          <p:cNvSpPr>
            <a:spLocks noGrp="1"/>
          </p:cNvSpPr>
          <p:nvPr>
            <p:ph idx="1"/>
          </p:nvPr>
        </p:nvSpPr>
        <p:spPr>
          <a:xfrm>
            <a:off x="331173" y="1136506"/>
            <a:ext cx="11664884" cy="6109055"/>
          </a:xfrm>
        </p:spPr>
        <p:txBody>
          <a:bodyPr>
            <a:normAutofit/>
          </a:bodyPr>
          <a:lstStyle/>
          <a:p>
            <a:r>
              <a:rPr lang="en-US" sz="2000" dirty="0"/>
              <a:t>The two lead petitioners (members of HVRA, the road wardens for Warrendene Road and Valley Road</a:t>
            </a:r>
          </a:p>
          <a:p>
            <a:r>
              <a:rPr lang="en-US" sz="2000" b="1" dirty="0"/>
              <a:t>They said:</a:t>
            </a:r>
          </a:p>
          <a:p>
            <a:pPr lvl="1"/>
            <a:r>
              <a:rPr lang="en-US" sz="1800" dirty="0"/>
              <a:t>the issues have existed for 20+ years and getting worse</a:t>
            </a:r>
          </a:p>
          <a:p>
            <a:pPr lvl="1"/>
            <a:r>
              <a:rPr lang="en-US" sz="1800" dirty="0"/>
              <a:t>Police, the Council’s, Neighborhood Action Group all involved in the past, but the parking problems continue</a:t>
            </a:r>
          </a:p>
          <a:p>
            <a:pPr lvl="1"/>
            <a:r>
              <a:rPr lang="en-US" sz="1800" dirty="0"/>
              <a:t>Long list of issues and problems - broadly summarized as follows:</a:t>
            </a:r>
            <a:endParaRPr lang="en-GB" sz="1800" dirty="0"/>
          </a:p>
        </p:txBody>
      </p:sp>
      <p:sp>
        <p:nvSpPr>
          <p:cNvPr id="5" name="TextBox 4">
            <a:extLst>
              <a:ext uri="{FF2B5EF4-FFF2-40B4-BE49-F238E27FC236}">
                <a16:creationId xmlns:a16="http://schemas.microsoft.com/office/drawing/2014/main" id="{00C151DD-52CE-424A-A01F-1A6F920AD454}"/>
              </a:ext>
            </a:extLst>
          </p:cNvPr>
          <p:cNvSpPr txBox="1"/>
          <p:nvPr/>
        </p:nvSpPr>
        <p:spPr>
          <a:xfrm>
            <a:off x="434002" y="3113804"/>
            <a:ext cx="7068002" cy="3555076"/>
          </a:xfrm>
          <a:prstGeom prst="rect">
            <a:avLst/>
          </a:prstGeom>
          <a:solidFill>
            <a:schemeClr val="accent2">
              <a:lumMod val="60000"/>
              <a:lumOff val="40000"/>
            </a:schemeClr>
          </a:solidFill>
        </p:spPr>
        <p:txBody>
          <a:bodyPr wrap="square" rtlCol="0">
            <a:spAutoFit/>
          </a:bodyPr>
          <a:lstStyle/>
          <a:p>
            <a:pPr marL="358775" lvl="0" indent="0" algn="just">
              <a:lnSpc>
                <a:spcPct val="107000"/>
              </a:lnSpc>
              <a:buNone/>
            </a:pPr>
            <a:r>
              <a:rPr lang="en-GB" sz="1600" b="1" dirty="0">
                <a:effectLst/>
                <a:latin typeface="Calibri" panose="020F0502020204030204" pitchFamily="34" charset="0"/>
                <a:ea typeface="Calibri" panose="020F0502020204030204" pitchFamily="34" charset="0"/>
                <a:cs typeface="Calibri" panose="020F0502020204030204" pitchFamily="34" charset="0"/>
              </a:rPr>
              <a:t>Environmental and amenity impact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990600" lvl="1" indent="-274638" algn="just">
              <a:lnSpc>
                <a:spcPct val="107000"/>
              </a:lnSpc>
              <a:buFont typeface="Courier New" panose="02070309020205020404" pitchFamily="49" charset="0"/>
              <a:buChar char="o"/>
            </a:pPr>
            <a:r>
              <a:rPr lang="en-GB" sz="1400" dirty="0">
                <a:effectLst/>
                <a:latin typeface="Calibri" panose="020F0502020204030204" pitchFamily="34" charset="0"/>
                <a:ea typeface="Calibri" panose="020F0502020204030204" pitchFamily="34" charset="0"/>
                <a:cs typeface="Calibri" panose="020F0502020204030204" pitchFamily="34" charset="0"/>
              </a:rPr>
              <a:t>Disturbance, noise and inconvenience for residents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990600" lvl="0" indent="-274638" algn="just">
              <a:lnSpc>
                <a:spcPct val="107000"/>
              </a:lnSpc>
              <a:buFont typeface="Courier New" panose="02070309020205020404" pitchFamily="49" charset="0"/>
              <a:buChar char="o"/>
            </a:pPr>
            <a:r>
              <a:rPr lang="en-GB" sz="1400" dirty="0">
                <a:effectLst/>
                <a:latin typeface="Calibri" panose="020F0502020204030204" pitchFamily="34" charset="0"/>
                <a:ea typeface="Calibri" panose="020F0502020204030204" pitchFamily="34" charset="0"/>
                <a:cs typeface="Calibri" panose="020F0502020204030204" pitchFamily="34" charset="0"/>
              </a:rPr>
              <a:t>Impact on the AONB and Green Belt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990600" lvl="0" indent="-274638" algn="just">
              <a:lnSpc>
                <a:spcPct val="107000"/>
              </a:lnSpc>
              <a:buFont typeface="Courier New" panose="02070309020205020404" pitchFamily="49" charset="0"/>
              <a:buChar char="o"/>
            </a:pPr>
            <a:r>
              <a:rPr lang="en-GB" sz="1400" dirty="0">
                <a:effectLst/>
                <a:latin typeface="Calibri" panose="020F0502020204030204" pitchFamily="34" charset="0"/>
                <a:ea typeface="Calibri" panose="020F0502020204030204" pitchFamily="34" charset="0"/>
                <a:cs typeface="Calibri" panose="020F0502020204030204" pitchFamily="34" charset="0"/>
              </a:rPr>
              <a:t>Exhaust emissions from stationary HGV’s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990600" lvl="0" indent="-274638" algn="just">
              <a:lnSpc>
                <a:spcPct val="107000"/>
              </a:lnSpc>
              <a:spcAft>
                <a:spcPts val="800"/>
              </a:spcAft>
              <a:buFont typeface="Courier New" panose="02070309020205020404" pitchFamily="49" charset="0"/>
              <a:buChar char="o"/>
            </a:pPr>
            <a:r>
              <a:rPr lang="en-GB" sz="1400" dirty="0">
                <a:effectLst/>
                <a:latin typeface="Calibri" panose="020F0502020204030204" pitchFamily="34" charset="0"/>
                <a:ea typeface="Calibri" panose="020F0502020204030204" pitchFamily="34" charset="0"/>
                <a:cs typeface="Calibri" panose="020F0502020204030204" pitchFamily="34" charset="0"/>
              </a:rPr>
              <a:t>Impact on air quality and health</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358775" algn="just">
              <a:lnSpc>
                <a:spcPct val="107000"/>
              </a:lnSpc>
              <a:spcAft>
                <a:spcPts val="800"/>
              </a:spcAft>
              <a:buSzPct val="107000"/>
              <a:buNone/>
            </a:pPr>
            <a:r>
              <a:rPr lang="en-GB" sz="1600" b="1" dirty="0">
                <a:effectLst/>
                <a:latin typeface="Calibri" panose="020F0502020204030204" pitchFamily="34" charset="0"/>
                <a:ea typeface="Calibri" panose="020F0502020204030204" pitchFamily="34" charset="0"/>
                <a:cs typeface="Calibri" panose="020F0502020204030204" pitchFamily="34" charset="0"/>
              </a:rPr>
              <a:t>The road safety risks created for: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990600" lvl="1" indent="-274638" algn="just">
              <a:lnSpc>
                <a:spcPct val="107000"/>
              </a:lnSpc>
              <a:buFont typeface="Courier New" panose="02070309020205020404" pitchFamily="49" charset="0"/>
              <a:buChar char="o"/>
            </a:pPr>
            <a:r>
              <a:rPr lang="en-GB" sz="1400" dirty="0">
                <a:effectLst/>
                <a:latin typeface="Calibri" panose="020F0502020204030204" pitchFamily="34" charset="0"/>
                <a:ea typeface="Calibri" panose="020F0502020204030204" pitchFamily="34" charset="0"/>
                <a:cs typeface="Calibri" panose="020F0502020204030204" pitchFamily="34" charset="0"/>
              </a:rPr>
              <a:t>Road users generally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990600" lvl="1" indent="-274638" algn="just">
              <a:lnSpc>
                <a:spcPct val="107000"/>
              </a:lnSpc>
              <a:buFont typeface="Courier New" panose="02070309020205020404" pitchFamily="49" charset="0"/>
              <a:buChar char="o"/>
            </a:pPr>
            <a:r>
              <a:rPr lang="en-GB" sz="1400" dirty="0">
                <a:effectLst/>
                <a:latin typeface="Calibri" panose="020F0502020204030204" pitchFamily="34" charset="0"/>
                <a:ea typeface="Calibri" panose="020F0502020204030204" pitchFamily="34" charset="0"/>
                <a:cs typeface="Calibri" panose="020F0502020204030204" pitchFamily="34" charset="0"/>
              </a:rPr>
              <a:t>Residents using their driveways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990600" lvl="1" indent="-274638" algn="just">
              <a:lnSpc>
                <a:spcPct val="107000"/>
              </a:lnSpc>
              <a:spcAft>
                <a:spcPts val="800"/>
              </a:spcAft>
              <a:buFont typeface="Courier New" panose="02070309020205020404" pitchFamily="49" charset="0"/>
              <a:buChar char="o"/>
            </a:pPr>
            <a:r>
              <a:rPr lang="en-GB" sz="1400" dirty="0">
                <a:effectLst/>
                <a:latin typeface="Calibri" panose="020F0502020204030204" pitchFamily="34" charset="0"/>
                <a:ea typeface="Calibri" panose="020F0502020204030204" pitchFamily="34" charset="0"/>
                <a:cs typeface="Calibri" panose="020F0502020204030204" pitchFamily="34" charset="0"/>
              </a:rPr>
              <a:t>Pedestrians walking alongside or crossing Warrendene Road</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11785" indent="0" algn="just">
              <a:lnSpc>
                <a:spcPct val="107000"/>
              </a:lnSpc>
              <a:spcAft>
                <a:spcPts val="800"/>
              </a:spcAft>
              <a:buNone/>
            </a:pPr>
            <a:r>
              <a:rPr lang="en-GB" sz="1600" dirty="0">
                <a:effectLst/>
                <a:latin typeface="Calibri" panose="020F0502020204030204" pitchFamily="34" charset="0"/>
                <a:ea typeface="Calibri" panose="020F0502020204030204" pitchFamily="34" charset="0"/>
                <a:cs typeface="Calibri" panose="020F0502020204030204" pitchFamily="34" charset="0"/>
              </a:rPr>
              <a:t> </a:t>
            </a:r>
            <a:r>
              <a:rPr lang="en-GB" sz="1600" b="1" dirty="0">
                <a:effectLst/>
                <a:latin typeface="Calibri" panose="020F0502020204030204" pitchFamily="34" charset="0"/>
                <a:ea typeface="Calibri" panose="020F0502020204030204" pitchFamily="34" charset="0"/>
                <a:cs typeface="Calibri" panose="020F0502020204030204" pitchFamily="34" charset="0"/>
              </a:rPr>
              <a:t>Obstruction to:</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990600" lvl="1" indent="-274638" algn="just">
              <a:lnSpc>
                <a:spcPct val="107000"/>
              </a:lnSpc>
              <a:buFont typeface="Courier New" panose="02070309020205020404" pitchFamily="49" charset="0"/>
              <a:buChar char="o"/>
            </a:pPr>
            <a:r>
              <a:rPr lang="en-GB" sz="1400" dirty="0">
                <a:effectLst/>
                <a:latin typeface="Calibri" panose="020F0502020204030204" pitchFamily="34" charset="0"/>
                <a:ea typeface="Calibri" panose="020F0502020204030204" pitchFamily="34" charset="0"/>
                <a:cs typeface="Calibri" panose="020F0502020204030204" pitchFamily="34" charset="0"/>
              </a:rPr>
              <a:t>Resident’s driveways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990600" lvl="1" indent="-274638" algn="just">
              <a:lnSpc>
                <a:spcPct val="107000"/>
              </a:lnSpc>
              <a:buFont typeface="Courier New" panose="02070309020205020404" pitchFamily="49" charset="0"/>
              <a:buChar char="o"/>
            </a:pPr>
            <a:r>
              <a:rPr lang="en-GB" sz="1400" dirty="0">
                <a:effectLst/>
                <a:latin typeface="Calibri" panose="020F0502020204030204" pitchFamily="34" charset="0"/>
                <a:ea typeface="Calibri" panose="020F0502020204030204" pitchFamily="34" charset="0"/>
                <a:cs typeface="Calibri" panose="020F0502020204030204" pitchFamily="34" charset="0"/>
              </a:rPr>
              <a:t>Free flow of traffic</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990600" lvl="1" indent="-274638" algn="just">
              <a:lnSpc>
                <a:spcPct val="107000"/>
              </a:lnSpc>
              <a:spcAft>
                <a:spcPts val="800"/>
              </a:spcAft>
              <a:buFont typeface="Courier New" panose="02070309020205020404" pitchFamily="49" charset="0"/>
              <a:buChar char="o"/>
            </a:pPr>
            <a:r>
              <a:rPr lang="en-GB" sz="1400" dirty="0">
                <a:effectLst/>
                <a:latin typeface="Calibri" panose="020F0502020204030204" pitchFamily="34" charset="0"/>
                <a:ea typeface="Calibri" panose="020F0502020204030204" pitchFamily="34" charset="0"/>
                <a:cs typeface="Calibri" panose="020F0502020204030204" pitchFamily="34" charset="0"/>
              </a:rPr>
              <a:t>Gridlock when the refuse vehicle collects bins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9348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gs>
            <a:gs pos="91000">
              <a:schemeClr val="accent4">
                <a:lumMod val="97000"/>
                <a:lumOff val="3000"/>
              </a:schemeClr>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F9709-3128-4DCB-B4F1-E15FFDDCB2A0}"/>
              </a:ext>
            </a:extLst>
          </p:cNvPr>
          <p:cNvSpPr>
            <a:spLocks noGrp="1"/>
          </p:cNvSpPr>
          <p:nvPr>
            <p:ph type="title"/>
          </p:nvPr>
        </p:nvSpPr>
        <p:spPr>
          <a:xfrm>
            <a:off x="311170" y="-93251"/>
            <a:ext cx="10515600" cy="1325563"/>
          </a:xfrm>
        </p:spPr>
        <p:txBody>
          <a:bodyPr/>
          <a:lstStyle/>
          <a:p>
            <a:pPr marL="0" indent="0">
              <a:buNone/>
            </a:pPr>
            <a:r>
              <a:rPr lang="en-US" sz="4400" b="1" dirty="0"/>
              <a:t>Resident’s representatives:</a:t>
            </a:r>
          </a:p>
        </p:txBody>
      </p:sp>
      <p:sp>
        <p:nvSpPr>
          <p:cNvPr id="3" name="Content Placeholder 2">
            <a:extLst>
              <a:ext uri="{FF2B5EF4-FFF2-40B4-BE49-F238E27FC236}">
                <a16:creationId xmlns:a16="http://schemas.microsoft.com/office/drawing/2014/main" id="{9E2C3D60-42D4-4FAC-92E7-CD611700DD59}"/>
              </a:ext>
            </a:extLst>
          </p:cNvPr>
          <p:cNvSpPr>
            <a:spLocks noGrp="1"/>
          </p:cNvSpPr>
          <p:nvPr>
            <p:ph idx="1"/>
          </p:nvPr>
        </p:nvSpPr>
        <p:spPr>
          <a:xfrm>
            <a:off x="-85362" y="1115679"/>
            <a:ext cx="8314962" cy="2313321"/>
          </a:xfrm>
        </p:spPr>
        <p:txBody>
          <a:bodyPr>
            <a:normAutofit/>
          </a:bodyPr>
          <a:lstStyle/>
          <a:p>
            <a:pPr lvl="1"/>
            <a:r>
              <a:rPr lang="en-US" sz="2000" dirty="0"/>
              <a:t>Want to see a sustainable solution implemented</a:t>
            </a:r>
          </a:p>
          <a:p>
            <a:pPr lvl="1"/>
            <a:endParaRPr lang="en-US" sz="2000" dirty="0"/>
          </a:p>
          <a:p>
            <a:pPr lvl="1"/>
            <a:r>
              <a:rPr lang="en-US" sz="2000" dirty="0"/>
              <a:t>Are concerned that the Owner of CS does not respond when contacted</a:t>
            </a:r>
          </a:p>
          <a:p>
            <a:pPr lvl="1"/>
            <a:endParaRPr lang="en-US" sz="2600" dirty="0"/>
          </a:p>
          <a:p>
            <a:pPr marL="1270000" lvl="0" indent="-285750" algn="just">
              <a:lnSpc>
                <a:spcPct val="107000"/>
              </a:lnSpc>
              <a:spcAft>
                <a:spcPts val="800"/>
              </a:spcAft>
              <a:buFont typeface="Courier New" panose="02070309020205020404" pitchFamily="49" charset="0"/>
              <a:buChar char="o"/>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TextBox 3">
            <a:extLst>
              <a:ext uri="{FF2B5EF4-FFF2-40B4-BE49-F238E27FC236}">
                <a16:creationId xmlns:a16="http://schemas.microsoft.com/office/drawing/2014/main" id="{20F631F4-5778-44E1-85BE-5A810BDAAC16}"/>
              </a:ext>
            </a:extLst>
          </p:cNvPr>
          <p:cNvSpPr txBox="1"/>
          <p:nvPr/>
        </p:nvSpPr>
        <p:spPr>
          <a:xfrm>
            <a:off x="311170" y="2798079"/>
            <a:ext cx="7152993" cy="3718710"/>
          </a:xfrm>
          <a:prstGeom prst="rect">
            <a:avLst/>
          </a:prstGeom>
          <a:solidFill>
            <a:schemeClr val="accent2">
              <a:lumMod val="60000"/>
              <a:lumOff val="40000"/>
            </a:schemeClr>
          </a:solidFill>
        </p:spPr>
        <p:txBody>
          <a:bodyPr wrap="square" rtlCol="0">
            <a:spAutoFit/>
          </a:bodyPr>
          <a:lstStyle/>
          <a:p>
            <a:pPr marL="358775" lvl="1" indent="-274638">
              <a:buFont typeface="Arial" panose="020B0604020202020204" pitchFamily="34" charset="0"/>
              <a:buChar char="•"/>
            </a:pPr>
            <a:r>
              <a:rPr lang="en-US" sz="2200" b="1" dirty="0"/>
              <a:t>Would like to know:</a:t>
            </a:r>
          </a:p>
          <a:p>
            <a:pPr marL="358775" lvl="1" indent="-274638">
              <a:buFont typeface="Arial" panose="020B0604020202020204" pitchFamily="34" charset="0"/>
              <a:buChar char="•"/>
            </a:pPr>
            <a:endParaRPr lang="en-US" sz="2200" b="1" dirty="0"/>
          </a:p>
          <a:p>
            <a:pPr marL="625475" lvl="0" indent="-271463" algn="just">
              <a:lnSpc>
                <a:spcPct val="107000"/>
              </a:lnSpc>
              <a:buFont typeface="+mj-lt"/>
              <a:buAutoNum type="arabicPeriod"/>
            </a:pPr>
            <a:r>
              <a:rPr lang="en-GB" sz="2000" dirty="0">
                <a:effectLst/>
                <a:latin typeface="Calibri" panose="020F0502020204030204" pitchFamily="34" charset="0"/>
                <a:ea typeface="Calibri" panose="020F0502020204030204" pitchFamily="34" charset="0"/>
                <a:cs typeface="Calibri" panose="020F0502020204030204" pitchFamily="34" charset="0"/>
              </a:rPr>
              <a:t>Why can’t all bulk material deliveries be moved from Oakleaf Farm to the Shana site and the Oakleaf Farm site just used for retail sales and customer deliveries? (as per the Resident’s Petition).</a:t>
            </a:r>
          </a:p>
          <a:p>
            <a:pPr marL="625475" lvl="0" indent="-271463" algn="just">
              <a:lnSpc>
                <a:spcPct val="107000"/>
              </a:lnSpc>
              <a:buFont typeface="+mj-lt"/>
              <a:buAutoNum type="arabicPeriod"/>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625475" lvl="0" indent="-271463" algn="just">
              <a:lnSpc>
                <a:spcPct val="107000"/>
              </a:lnSpc>
              <a:buFont typeface="+mj-lt"/>
              <a:buAutoNum type="arabicPeriod"/>
            </a:pPr>
            <a:r>
              <a:rPr lang="en-GB" sz="2000" dirty="0">
                <a:effectLst/>
                <a:latin typeface="Calibri" panose="020F0502020204030204" pitchFamily="34" charset="0"/>
                <a:ea typeface="Calibri" panose="020F0502020204030204" pitchFamily="34" charset="0"/>
                <a:cs typeface="Calibri" panose="020F0502020204030204" pitchFamily="34" charset="0"/>
              </a:rPr>
              <a:t>Why doesn’t the Owner schedule the times of delivery for all lorries? </a:t>
            </a:r>
          </a:p>
          <a:p>
            <a:pPr marL="625475" lvl="0" indent="-271463" algn="just">
              <a:lnSpc>
                <a:spcPct val="107000"/>
              </a:lnSpc>
              <a:buFont typeface="+mj-lt"/>
              <a:buAutoNum type="arabicPeriod"/>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625475" lvl="0" indent="-271463" algn="just">
              <a:lnSpc>
                <a:spcPct val="107000"/>
              </a:lnSpc>
              <a:buFont typeface="+mj-lt"/>
              <a:buAutoNum type="arabicPeriod"/>
            </a:pPr>
            <a:r>
              <a:rPr lang="en-GB" sz="2000" dirty="0">
                <a:effectLst/>
                <a:latin typeface="Calibri" panose="020F0502020204030204" pitchFamily="34" charset="0"/>
                <a:ea typeface="Calibri" panose="020F0502020204030204" pitchFamily="34" charset="0"/>
                <a:cs typeface="Calibri" panose="020F0502020204030204" pitchFamily="34" charset="0"/>
              </a:rPr>
              <a:t>How the owner sees his business operating in 5 years’ time?</a:t>
            </a:r>
          </a:p>
        </p:txBody>
      </p:sp>
    </p:spTree>
    <p:extLst>
      <p:ext uri="{BB962C8B-B14F-4D97-AF65-F5344CB8AC3E}">
        <p14:creationId xmlns:p14="http://schemas.microsoft.com/office/powerpoint/2010/main" val="3090756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3000">
              <a:schemeClr val="accent2">
                <a:lumMod val="40000"/>
                <a:lumOff val="60000"/>
              </a:schemeClr>
            </a:gs>
            <a:gs pos="100000">
              <a:srgbClr val="00B0F0"/>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3D529-4809-43A7-A763-8A43E61C148E}"/>
              </a:ext>
            </a:extLst>
          </p:cNvPr>
          <p:cNvSpPr>
            <a:spLocks noGrp="1"/>
          </p:cNvSpPr>
          <p:nvPr>
            <p:ph type="title"/>
          </p:nvPr>
        </p:nvSpPr>
        <p:spPr>
          <a:xfrm>
            <a:off x="298159" y="65988"/>
            <a:ext cx="10515600" cy="1008668"/>
          </a:xfrm>
        </p:spPr>
        <p:txBody>
          <a:bodyPr/>
          <a:lstStyle/>
          <a:p>
            <a:r>
              <a:rPr lang="en-US" b="1" dirty="0"/>
              <a:t>Hughenden Parish Council Chairman:</a:t>
            </a:r>
            <a:endParaRPr lang="en-GB" b="1" dirty="0"/>
          </a:p>
        </p:txBody>
      </p:sp>
      <p:sp>
        <p:nvSpPr>
          <p:cNvPr id="3" name="Content Placeholder 2">
            <a:extLst>
              <a:ext uri="{FF2B5EF4-FFF2-40B4-BE49-F238E27FC236}">
                <a16:creationId xmlns:a16="http://schemas.microsoft.com/office/drawing/2014/main" id="{426E87E5-1C6C-4D71-96A4-4A84919DF3FE}"/>
              </a:ext>
            </a:extLst>
          </p:cNvPr>
          <p:cNvSpPr>
            <a:spLocks noGrp="1"/>
          </p:cNvSpPr>
          <p:nvPr>
            <p:ph idx="1"/>
          </p:nvPr>
        </p:nvSpPr>
        <p:spPr>
          <a:xfrm>
            <a:off x="377072" y="1184923"/>
            <a:ext cx="9644005" cy="5527098"/>
          </a:xfrm>
        </p:spPr>
        <p:txBody>
          <a:bodyPr>
            <a:normAutofit/>
          </a:bodyPr>
          <a:lstStyle/>
          <a:p>
            <a:r>
              <a:rPr lang="en-GB" sz="2400" dirty="0">
                <a:effectLst/>
                <a:latin typeface="Calibri" panose="020F0502020204030204" pitchFamily="34" charset="0"/>
                <a:ea typeface="Calibri" panose="020F0502020204030204" pitchFamily="34" charset="0"/>
                <a:cs typeface="Calibri" panose="020F0502020204030204" pitchFamily="34" charset="0"/>
              </a:rPr>
              <a:t>The Parish Council’s Road Safety Working Group and Hughenden Neighbourhood Action Group share the same views, as follows:</a:t>
            </a:r>
          </a:p>
          <a:p>
            <a:pPr marL="0" indent="0">
              <a:buNone/>
            </a:pPr>
            <a:endParaRPr lang="en-GB" sz="2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28993B9-B83A-45B0-AC73-FCF743875DDE}"/>
              </a:ext>
            </a:extLst>
          </p:cNvPr>
          <p:cNvSpPr txBox="1"/>
          <p:nvPr/>
        </p:nvSpPr>
        <p:spPr>
          <a:xfrm>
            <a:off x="377073" y="2367537"/>
            <a:ext cx="6740165" cy="4137095"/>
          </a:xfrm>
          <a:prstGeom prst="rect">
            <a:avLst/>
          </a:prstGeom>
          <a:solidFill>
            <a:srgbClr val="92D050"/>
          </a:solidFill>
        </p:spPr>
        <p:txBody>
          <a:bodyPr wrap="square" rtlCol="0">
            <a:spAutoFit/>
          </a:bodyPr>
          <a:lstStyle/>
          <a:p>
            <a:pPr marL="442913" indent="-358775" algn="just">
              <a:lnSpc>
                <a:spcPct val="107000"/>
              </a:lnSpc>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Calibri" panose="020F0502020204030204" pitchFamily="34" charset="0"/>
              </a:rPr>
              <a:t>Support that residents need a resolution ASAP and the efforts of Local Buckinghamshire Councillors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42913" indent="-358775">
              <a:lnSpc>
                <a:spcPct val="107000"/>
              </a:lnSpc>
              <a:spcAft>
                <a:spcPts val="8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Calibri" panose="020F0502020204030204" pitchFamily="34" charset="0"/>
              </a:rPr>
              <a:t>Strongly support the consultation process with owner of Country Supplies to identify a workable solution</a:t>
            </a:r>
          </a:p>
          <a:p>
            <a:pPr marL="442913" indent="-358775">
              <a:lnSpc>
                <a:spcPct val="107000"/>
              </a:lnSpc>
              <a:spcAft>
                <a:spcPts val="800"/>
              </a:spcAft>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Calibri" panose="020F0502020204030204" pitchFamily="34" charset="0"/>
              </a:rPr>
              <a:t>Want to see a comprise solution exhaustively pursued rather than going directly to a broad parking ban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42913" indent="-358775" algn="just">
              <a:lnSpc>
                <a:spcPct val="107000"/>
              </a:lnSpc>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Displacement </a:t>
            </a:r>
            <a:r>
              <a:rPr lang="en-GB" sz="1800" dirty="0">
                <a:effectLst/>
                <a:latin typeface="Calibri" panose="020F0502020204030204" pitchFamily="34" charset="0"/>
                <a:ea typeface="Times New Roman" panose="02020603050405020304" pitchFamily="18" charset="0"/>
                <a:cs typeface="Calibri" panose="020F0502020204030204" pitchFamily="34" charset="0"/>
              </a:rPr>
              <a:t>somewhere else in the Parish </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should definitely not be seen as a solution</a:t>
            </a:r>
          </a:p>
          <a:p>
            <a:pPr marL="442913" indent="-358775">
              <a:lnSpc>
                <a:spcPct val="107000"/>
              </a:lnSpc>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Calibri" panose="020F0502020204030204" pitchFamily="34" charset="0"/>
              </a:rPr>
              <a:t>Aware that Country Supplies can control their own vehicles but suspect there will be less influence with their supplier’s route scheduling.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42913" indent="-358775">
              <a:lnSpc>
                <a:spcPct val="107000"/>
              </a:lnSpc>
              <a:buFont typeface="Courier New" panose="02070309020205020404" pitchFamily="49" charset="0"/>
              <a:buChar char="o"/>
            </a:pPr>
            <a:r>
              <a:rPr lang="en-GB" sz="1800" dirty="0">
                <a:effectLst/>
                <a:latin typeface="Calibri" panose="020F0502020204030204" pitchFamily="34" charset="0"/>
                <a:ea typeface="Times New Roman" panose="02020603050405020304" pitchFamily="18" charset="0"/>
                <a:cs typeface="Calibri" panose="020F0502020204030204" pitchFamily="34" charset="0"/>
              </a:rPr>
              <a:t>Consider that the installation of parking guidance with white lines and signage or a layby could help.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6534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5D2F-C014-425F-8758-AF37A8E5A84D}"/>
              </a:ext>
            </a:extLst>
          </p:cNvPr>
          <p:cNvSpPr>
            <a:spLocks noGrp="1"/>
          </p:cNvSpPr>
          <p:nvPr>
            <p:ph type="title"/>
          </p:nvPr>
        </p:nvSpPr>
        <p:spPr/>
        <p:txBody>
          <a:bodyPr/>
          <a:lstStyle/>
          <a:p>
            <a:r>
              <a:rPr lang="en-US" b="1" dirty="0"/>
              <a:t>Enforcement Appeal History</a:t>
            </a:r>
            <a:br>
              <a:rPr lang="en-US" dirty="0"/>
            </a:br>
            <a:endParaRPr lang="en-GB" dirty="0"/>
          </a:p>
        </p:txBody>
      </p:sp>
      <p:sp>
        <p:nvSpPr>
          <p:cNvPr id="3" name="Content Placeholder 2">
            <a:extLst>
              <a:ext uri="{FF2B5EF4-FFF2-40B4-BE49-F238E27FC236}">
                <a16:creationId xmlns:a16="http://schemas.microsoft.com/office/drawing/2014/main" id="{52F8564B-E89E-4FE4-B3A7-F5D6938A335A}"/>
              </a:ext>
            </a:extLst>
          </p:cNvPr>
          <p:cNvSpPr>
            <a:spLocks noGrp="1"/>
          </p:cNvSpPr>
          <p:nvPr>
            <p:ph idx="1"/>
          </p:nvPr>
        </p:nvSpPr>
        <p:spPr>
          <a:xfrm>
            <a:off x="492969" y="1215388"/>
            <a:ext cx="7265292" cy="5277487"/>
          </a:xfrm>
        </p:spPr>
        <p:txBody>
          <a:bodyPr>
            <a:normAutofit fontScale="77500" lnSpcReduction="20000"/>
          </a:bodyPr>
          <a:lstStyle/>
          <a:p>
            <a:endParaRPr lang="en-US" dirty="0"/>
          </a:p>
          <a:p>
            <a:r>
              <a:rPr lang="en-US" sz="2900" dirty="0"/>
              <a:t>Public Inquiry held in 2002</a:t>
            </a:r>
          </a:p>
          <a:p>
            <a:endParaRPr lang="en-US" sz="2900" dirty="0"/>
          </a:p>
          <a:p>
            <a:endParaRPr lang="en-US" sz="2900" dirty="0"/>
          </a:p>
          <a:p>
            <a:r>
              <a:rPr lang="en-US" sz="2900" dirty="0"/>
              <a:t>Appeal against an Enforcement Notice served by Wycombe District Council:</a:t>
            </a:r>
          </a:p>
          <a:p>
            <a:pPr lvl="1" indent="-242888">
              <a:buFont typeface="Courier New" panose="02070309020205020404" pitchFamily="49" charset="0"/>
              <a:buChar char="o"/>
            </a:pPr>
            <a:r>
              <a:rPr lang="en-US" sz="2500" dirty="0"/>
              <a:t>to seek </a:t>
            </a:r>
            <a:r>
              <a:rPr lang="en-US" sz="2500" b="1" i="1" dirty="0"/>
              <a:t>cessation of the </a:t>
            </a:r>
            <a:r>
              <a:rPr lang="en-GB" sz="2500" b="1" i="1" dirty="0">
                <a:effectLst/>
                <a:latin typeface="Calibri" panose="020F0502020204030204" pitchFamily="34" charset="0"/>
                <a:ea typeface="Calibri" panose="020F0502020204030204" pitchFamily="34" charset="0"/>
              </a:rPr>
              <a:t>storage and distribution of horticultural and landscaping materials supplies at Oakleaf Farm</a:t>
            </a:r>
          </a:p>
          <a:p>
            <a:endParaRPr lang="en-GB" sz="2900" b="1" dirty="0">
              <a:effectLst/>
              <a:latin typeface="Calibri" panose="020F0502020204030204" pitchFamily="34" charset="0"/>
              <a:ea typeface="Calibri" panose="020F0502020204030204" pitchFamily="34" charset="0"/>
            </a:endParaRPr>
          </a:p>
          <a:p>
            <a:endParaRPr lang="en-US" sz="2900" dirty="0"/>
          </a:p>
          <a:p>
            <a:r>
              <a:rPr lang="en-US" sz="2900" dirty="0"/>
              <a:t>Government Planning Inspector upheld the appeal:</a:t>
            </a:r>
          </a:p>
          <a:p>
            <a:pPr lvl="1">
              <a:buFont typeface="Courier New" panose="02070309020205020404" pitchFamily="49" charset="0"/>
              <a:buChar char="o"/>
            </a:pPr>
            <a:r>
              <a:rPr lang="en-US" sz="2500" dirty="0"/>
              <a:t>quashed the enforcement notice</a:t>
            </a:r>
          </a:p>
          <a:p>
            <a:pPr lvl="1">
              <a:buFont typeface="Courier New" panose="02070309020205020404" pitchFamily="49" charset="0"/>
              <a:buChar char="o"/>
            </a:pPr>
            <a:r>
              <a:rPr lang="en-US" sz="2500" dirty="0"/>
              <a:t>this established, in Planning terms, the Country Supplies Business use of Oakleaf Farm</a:t>
            </a:r>
          </a:p>
          <a:p>
            <a:pPr lvl="1">
              <a:buFont typeface="Courier New" panose="02070309020205020404" pitchFamily="49" charset="0"/>
              <a:buChar char="o"/>
            </a:pPr>
            <a:r>
              <a:rPr lang="en-US" sz="2500" dirty="0"/>
              <a:t>No planning conditions were imposed by the Planning Inspector</a:t>
            </a:r>
          </a:p>
          <a:p>
            <a:pPr lvl="1">
              <a:buFont typeface="Courier New" panose="02070309020205020404" pitchFamily="49" charset="0"/>
              <a:buChar char="o"/>
            </a:pPr>
            <a:endParaRPr lang="en-US" dirty="0"/>
          </a:p>
          <a:p>
            <a:pPr marL="0" indent="0">
              <a:buNone/>
            </a:pPr>
            <a:r>
              <a:rPr lang="en-US" dirty="0"/>
              <a:t> </a:t>
            </a:r>
            <a:endParaRPr lang="en-GB" dirty="0"/>
          </a:p>
        </p:txBody>
      </p:sp>
    </p:spTree>
    <p:extLst>
      <p:ext uri="{BB962C8B-B14F-4D97-AF65-F5344CB8AC3E}">
        <p14:creationId xmlns:p14="http://schemas.microsoft.com/office/powerpoint/2010/main" val="4042453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90000">
              <a:srgbClr val="00B050"/>
            </a:gs>
            <a:gs pos="100000">
              <a:schemeClr val="accent4">
                <a:lumMod val="96000"/>
                <a:lumOff val="4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9440-8CF7-40BD-990F-977027C84DE1}"/>
              </a:ext>
            </a:extLst>
          </p:cNvPr>
          <p:cNvSpPr>
            <a:spLocks noGrp="1"/>
          </p:cNvSpPr>
          <p:nvPr>
            <p:ph type="title"/>
          </p:nvPr>
        </p:nvSpPr>
        <p:spPr>
          <a:xfrm>
            <a:off x="838200" y="-23234"/>
            <a:ext cx="10515600" cy="1014478"/>
          </a:xfrm>
        </p:spPr>
        <p:txBody>
          <a:bodyPr/>
          <a:lstStyle/>
          <a:p>
            <a:pPr marL="0" indent="0">
              <a:buNone/>
            </a:pPr>
            <a:r>
              <a:rPr lang="en-US" b="1" dirty="0">
                <a:solidFill>
                  <a:schemeClr val="bg1"/>
                </a:solidFill>
              </a:rPr>
              <a:t>The Owner’s key messages:</a:t>
            </a:r>
          </a:p>
        </p:txBody>
      </p:sp>
      <p:sp>
        <p:nvSpPr>
          <p:cNvPr id="4" name="TextBox 3">
            <a:extLst>
              <a:ext uri="{FF2B5EF4-FFF2-40B4-BE49-F238E27FC236}">
                <a16:creationId xmlns:a16="http://schemas.microsoft.com/office/drawing/2014/main" id="{D5C230A5-8968-4985-B0EA-BB28E47F70CD}"/>
              </a:ext>
            </a:extLst>
          </p:cNvPr>
          <p:cNvSpPr txBox="1"/>
          <p:nvPr/>
        </p:nvSpPr>
        <p:spPr>
          <a:xfrm>
            <a:off x="74645" y="852598"/>
            <a:ext cx="8321735" cy="5940088"/>
          </a:xfrm>
          <a:prstGeom prst="rect">
            <a:avLst/>
          </a:prstGeom>
          <a:solidFill>
            <a:schemeClr val="bg1">
              <a:lumMod val="75000"/>
            </a:schemeClr>
          </a:solidFill>
        </p:spPr>
        <p:txBody>
          <a:bodyPr wrap="square" rtlCol="0">
            <a:spAutoFit/>
          </a:bodyPr>
          <a:lstStyle/>
          <a:p>
            <a:pPr marL="742950" lvl="1" indent="-285750">
              <a:buFont typeface="Arial" panose="020B0604020202020204" pitchFamily="34" charset="0"/>
              <a:buChar char="•"/>
            </a:pPr>
            <a:r>
              <a:rPr lang="en-US" sz="2000" b="1" dirty="0"/>
              <a:t>Is willing to cooperate with the Council and residents to find solutions</a:t>
            </a:r>
          </a:p>
          <a:p>
            <a:pPr marL="742950" lvl="1" indent="-285750">
              <a:buFont typeface="Arial" panose="020B0604020202020204" pitchFamily="34" charset="0"/>
              <a:buChar char="•"/>
            </a:pPr>
            <a:endParaRPr lang="en-US" sz="2000" b="1" dirty="0"/>
          </a:p>
          <a:p>
            <a:pPr marL="742950" lvl="1" indent="-285750">
              <a:buFont typeface="Arial" panose="020B0604020202020204" pitchFamily="34" charset="0"/>
              <a:buChar char="•"/>
            </a:pPr>
            <a:r>
              <a:rPr lang="en-US" sz="2000" b="1" dirty="0"/>
              <a:t>Finding solutions to ease the parking issues is extremely difficult</a:t>
            </a:r>
          </a:p>
          <a:p>
            <a:pPr marL="742950" lvl="1" indent="-285750">
              <a:buFont typeface="Arial" panose="020B0604020202020204" pitchFamily="34" charset="0"/>
              <a:buChar char="•"/>
            </a:pPr>
            <a:endParaRPr lang="en-US" sz="2000" b="1" dirty="0"/>
          </a:p>
          <a:p>
            <a:pPr marL="742950" lvl="1" indent="-285750">
              <a:buFont typeface="Arial" panose="020B0604020202020204" pitchFamily="34" charset="0"/>
              <a:buChar char="•"/>
            </a:pPr>
            <a:r>
              <a:rPr lang="en-US" sz="2000" b="1" dirty="0"/>
              <a:t>The business peaks at Easter and Autumn. This year Easter was exceptional</a:t>
            </a:r>
          </a:p>
          <a:p>
            <a:pPr marL="742950" lvl="1" indent="-285750">
              <a:buFont typeface="Arial" panose="020B0604020202020204" pitchFamily="34" charset="0"/>
              <a:buChar char="•"/>
            </a:pPr>
            <a:endParaRPr lang="en-US" sz="2000" b="1" dirty="0"/>
          </a:p>
          <a:p>
            <a:pPr marL="742950" lvl="1" indent="-285750">
              <a:buFont typeface="Arial" panose="020B0604020202020204" pitchFamily="34" charset="0"/>
              <a:buChar char="•"/>
            </a:pPr>
            <a:r>
              <a:rPr lang="en-US" sz="2000" b="1" dirty="0"/>
              <a:t>Has little or no control over third party lorry deliveries</a:t>
            </a:r>
          </a:p>
          <a:p>
            <a:pPr marL="742950" lvl="1" indent="-285750">
              <a:buFont typeface="Arial" panose="020B0604020202020204" pitchFamily="34" charset="0"/>
              <a:buChar char="•"/>
            </a:pPr>
            <a:endParaRPr lang="en-US" sz="2000" b="1" dirty="0"/>
          </a:p>
          <a:p>
            <a:pPr marL="742950" lvl="1" indent="-285750">
              <a:buFont typeface="Arial" panose="020B0604020202020204" pitchFamily="34" charset="0"/>
              <a:buChar char="•"/>
            </a:pPr>
            <a:r>
              <a:rPr lang="en-US" sz="2000" b="1" dirty="0"/>
              <a:t>Is concerned with the relationship between Country Supplies and residents</a:t>
            </a:r>
          </a:p>
          <a:p>
            <a:pPr marL="1357313" lvl="2" indent="-442913">
              <a:buFont typeface="Courier New" panose="02070309020205020404" pitchFamily="49" charset="0"/>
              <a:buChar char="o"/>
            </a:pPr>
            <a:r>
              <a:rPr lang="en-US" sz="2000" b="1" dirty="0"/>
              <a:t>Said he is approachable and does respond to residents, but admits on one occasion he didn’t</a:t>
            </a:r>
          </a:p>
          <a:p>
            <a:pPr marL="900113" lvl="1" indent="-442913">
              <a:buFont typeface="Courier New" panose="02070309020205020404" pitchFamily="49" charset="0"/>
              <a:buChar char="o"/>
            </a:pPr>
            <a:endParaRPr lang="en-US" sz="2000" b="1" dirty="0"/>
          </a:p>
          <a:p>
            <a:pPr marL="742950" lvl="1" indent="-285750">
              <a:buFont typeface="Arial" panose="020B0604020202020204" pitchFamily="34" charset="0"/>
              <a:buChar char="•"/>
            </a:pPr>
            <a:r>
              <a:rPr lang="en-US" sz="2000" b="1" dirty="0"/>
              <a:t>Has trialed two changes to manage lorry access to the site</a:t>
            </a:r>
          </a:p>
          <a:p>
            <a:pPr marL="742950" lvl="1" indent="-285750">
              <a:buFont typeface="Arial" panose="020B0604020202020204" pitchFamily="34" charset="0"/>
              <a:buChar char="•"/>
            </a:pPr>
            <a:endParaRPr lang="en-US" sz="2000" b="1" dirty="0"/>
          </a:p>
          <a:p>
            <a:pPr marL="742950" lvl="1" indent="-285750">
              <a:buFont typeface="Arial" panose="020B0604020202020204" pitchFamily="34" charset="0"/>
              <a:buChar char="•"/>
            </a:pPr>
            <a:r>
              <a:rPr lang="en-US" sz="2000" b="1" dirty="0"/>
              <a:t>Is recruiting a new Transport Manager</a:t>
            </a:r>
          </a:p>
          <a:p>
            <a:pPr marL="742950" lvl="1" indent="-285750">
              <a:buFont typeface="Arial" panose="020B0604020202020204" pitchFamily="34" charset="0"/>
              <a:buChar char="•"/>
            </a:pPr>
            <a:endParaRPr lang="en-US" sz="2000" b="1" dirty="0"/>
          </a:p>
          <a:p>
            <a:pPr marL="742950" lvl="1" indent="-285750">
              <a:buFont typeface="Arial" panose="020B0604020202020204" pitchFamily="34" charset="0"/>
              <a:buChar char="•"/>
            </a:pPr>
            <a:r>
              <a:rPr lang="en-US" sz="2000" b="1" dirty="0"/>
              <a:t>Is willing to consider ideas to improve the situation</a:t>
            </a:r>
          </a:p>
        </p:txBody>
      </p:sp>
    </p:spTree>
    <p:extLst>
      <p:ext uri="{BB962C8B-B14F-4D97-AF65-F5344CB8AC3E}">
        <p14:creationId xmlns:p14="http://schemas.microsoft.com/office/powerpoint/2010/main" val="3870831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89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9440-8CF7-40BD-990F-977027C84DE1}"/>
              </a:ext>
            </a:extLst>
          </p:cNvPr>
          <p:cNvSpPr>
            <a:spLocks noGrp="1"/>
          </p:cNvSpPr>
          <p:nvPr>
            <p:ph type="title"/>
          </p:nvPr>
        </p:nvSpPr>
        <p:spPr>
          <a:xfrm>
            <a:off x="425246" y="0"/>
            <a:ext cx="10515600" cy="1325563"/>
          </a:xfrm>
        </p:spPr>
        <p:txBody>
          <a:bodyPr/>
          <a:lstStyle/>
          <a:p>
            <a:pPr marL="0" indent="0">
              <a:buNone/>
            </a:pPr>
            <a:r>
              <a:rPr lang="en-US" sz="4400" b="1" dirty="0">
                <a:solidFill>
                  <a:schemeClr val="bg1"/>
                </a:solidFill>
              </a:rPr>
              <a:t>Lorry Demand: </a:t>
            </a:r>
          </a:p>
        </p:txBody>
      </p:sp>
      <p:sp>
        <p:nvSpPr>
          <p:cNvPr id="3" name="Content Placeholder 2">
            <a:extLst>
              <a:ext uri="{FF2B5EF4-FFF2-40B4-BE49-F238E27FC236}">
                <a16:creationId xmlns:a16="http://schemas.microsoft.com/office/drawing/2014/main" id="{5F6A205E-CFBA-43E4-954A-BEE2F542DFA4}"/>
              </a:ext>
            </a:extLst>
          </p:cNvPr>
          <p:cNvSpPr>
            <a:spLocks noGrp="1"/>
          </p:cNvSpPr>
          <p:nvPr>
            <p:ph idx="1"/>
          </p:nvPr>
        </p:nvSpPr>
        <p:spPr>
          <a:xfrm>
            <a:off x="425246" y="1160902"/>
            <a:ext cx="6845709" cy="5281758"/>
          </a:xfrm>
        </p:spPr>
        <p:txBody>
          <a:bodyPr>
            <a:normAutofit/>
          </a:bodyPr>
          <a:lstStyle/>
          <a:p>
            <a:pPr marL="0" indent="0">
              <a:buNone/>
            </a:pPr>
            <a:r>
              <a:rPr lang="en-US" dirty="0">
                <a:solidFill>
                  <a:schemeClr val="bg1"/>
                </a:solidFill>
              </a:rPr>
              <a:t>The Owner has said that he has to constantly manage / balance the demand arising from:</a:t>
            </a:r>
          </a:p>
          <a:p>
            <a:endParaRPr lang="en-US" dirty="0">
              <a:solidFill>
                <a:schemeClr val="bg1"/>
              </a:solidFill>
            </a:endParaRPr>
          </a:p>
          <a:p>
            <a:endParaRPr lang="en-US" b="1" dirty="0"/>
          </a:p>
        </p:txBody>
      </p:sp>
      <p:sp>
        <p:nvSpPr>
          <p:cNvPr id="4" name="TextBox 3">
            <a:extLst>
              <a:ext uri="{FF2B5EF4-FFF2-40B4-BE49-F238E27FC236}">
                <a16:creationId xmlns:a16="http://schemas.microsoft.com/office/drawing/2014/main" id="{D8CCEE0A-1A39-47A6-8841-5757C332D9C6}"/>
              </a:ext>
            </a:extLst>
          </p:cNvPr>
          <p:cNvSpPr txBox="1"/>
          <p:nvPr/>
        </p:nvSpPr>
        <p:spPr>
          <a:xfrm>
            <a:off x="156430" y="2671307"/>
            <a:ext cx="6967042" cy="3771353"/>
          </a:xfrm>
          <a:prstGeom prst="rect">
            <a:avLst/>
          </a:prstGeom>
          <a:solidFill>
            <a:schemeClr val="bg1">
              <a:lumMod val="75000"/>
            </a:schemeClr>
          </a:solidFill>
        </p:spPr>
        <p:txBody>
          <a:bodyPr wrap="square" rtlCol="0">
            <a:spAutoFit/>
          </a:bodyPr>
          <a:lstStyle/>
          <a:p>
            <a:pPr marL="442913" lvl="1" indent="-266700" algn="just">
              <a:lnSpc>
                <a:spcPct val="107000"/>
              </a:lnSpc>
              <a:buFont typeface="Courier New" panose="02070309020205020404" pitchFamily="49" charset="0"/>
              <a:buChar char="o"/>
            </a:pPr>
            <a:r>
              <a:rPr lang="en-GB" sz="2000" b="1" dirty="0">
                <a:effectLst/>
                <a:latin typeface="Calibri" panose="020F0502020204030204" pitchFamily="34" charset="0"/>
                <a:ea typeface="Calibri" panose="020F0502020204030204" pitchFamily="34" charset="0"/>
                <a:cs typeface="Calibri" panose="020F0502020204030204" pitchFamily="34" charset="0"/>
              </a:rPr>
              <a:t>Deliveries of bulk materials by third party lorries.</a:t>
            </a:r>
          </a:p>
          <a:p>
            <a:pPr marL="442913" lvl="1" indent="-266700" algn="just">
              <a:lnSpc>
                <a:spcPct val="107000"/>
              </a:lnSpc>
              <a:buFont typeface="Courier New" panose="02070309020205020404" pitchFamily="49" charset="0"/>
              <a:buChar char="o"/>
            </a:pP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p>
            <a:pPr marL="442913" lvl="1" indent="-266700" algn="just">
              <a:lnSpc>
                <a:spcPct val="107000"/>
              </a:lnSpc>
              <a:buFont typeface="Courier New" panose="02070309020205020404" pitchFamily="49" charset="0"/>
              <a:buChar char="o"/>
            </a:pPr>
            <a:r>
              <a:rPr lang="en-GB" sz="2000" b="1" dirty="0">
                <a:effectLst/>
                <a:latin typeface="Calibri" panose="020F0502020204030204" pitchFamily="34" charset="0"/>
                <a:ea typeface="Calibri" panose="020F0502020204030204" pitchFamily="34" charset="0"/>
                <a:cs typeface="Calibri" panose="020F0502020204030204" pitchFamily="34" charset="0"/>
              </a:rPr>
              <a:t>Loading of Country Supplies lorries for deliveries to customer sites.</a:t>
            </a:r>
          </a:p>
          <a:p>
            <a:pPr marL="442913" lvl="1" indent="-266700" algn="just">
              <a:lnSpc>
                <a:spcPct val="107000"/>
              </a:lnSpc>
              <a:buFont typeface="Courier New" panose="02070309020205020404" pitchFamily="49" charset="0"/>
              <a:buChar char="o"/>
            </a:pP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p>
            <a:pPr marL="442913" lvl="1" indent="-266700" algn="just">
              <a:lnSpc>
                <a:spcPct val="107000"/>
              </a:lnSpc>
              <a:buFont typeface="Courier New" panose="02070309020205020404" pitchFamily="49" charset="0"/>
              <a:buChar char="o"/>
            </a:pPr>
            <a:r>
              <a:rPr lang="en-GB" sz="2000" b="1" dirty="0">
                <a:effectLst/>
                <a:latin typeface="Calibri" panose="020F0502020204030204" pitchFamily="34" charset="0"/>
                <a:ea typeface="Calibri" panose="020F0502020204030204" pitchFamily="34" charset="0"/>
                <a:cs typeface="Calibri" panose="020F0502020204030204" pitchFamily="34" charset="0"/>
              </a:rPr>
              <a:t>The transfer of supplies between the Oakleaf Farm and Shana sites.</a:t>
            </a:r>
          </a:p>
          <a:p>
            <a:pPr marL="442913" lvl="1" indent="-266700" algn="just">
              <a:lnSpc>
                <a:spcPct val="107000"/>
              </a:lnSpc>
              <a:buFont typeface="Courier New" panose="02070309020205020404" pitchFamily="49" charset="0"/>
              <a:buChar char="o"/>
            </a:pP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p>
            <a:pPr marL="442913" lvl="1" indent="-266700" algn="just">
              <a:lnSpc>
                <a:spcPct val="107000"/>
              </a:lnSpc>
              <a:spcAft>
                <a:spcPts val="800"/>
              </a:spcAft>
              <a:buFont typeface="Courier New" panose="02070309020205020404" pitchFamily="49" charset="0"/>
              <a:buChar char="o"/>
            </a:pPr>
            <a:r>
              <a:rPr lang="en-GB" sz="2000" b="1" dirty="0">
                <a:effectLst/>
                <a:latin typeface="Calibri" panose="020F0502020204030204" pitchFamily="34" charset="0"/>
                <a:ea typeface="Calibri" panose="020F0502020204030204" pitchFamily="34" charset="0"/>
                <a:cs typeface="Calibri" panose="020F0502020204030204" pitchFamily="34" charset="0"/>
              </a:rPr>
              <a:t>Customer collections/purchase (i.e., landscaping contractors, the public).</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lgn="just">
              <a:lnSpc>
                <a:spcPct val="107000"/>
              </a:lnSpc>
              <a:spcAft>
                <a:spcPts val="800"/>
              </a:spcAft>
              <a:buNone/>
            </a:pPr>
            <a:r>
              <a:rPr lang="en-GB" sz="1800" b="1" dirty="0">
                <a:effectLst/>
                <a:latin typeface="Calibri" panose="020F0502020204030204" pitchFamily="34" charset="0"/>
                <a:ea typeface="Calibri" panose="020F0502020204030204" pitchFamily="34" charset="0"/>
                <a:cs typeface="Calibri" panose="020F0502020204030204" pitchFamily="34" charset="0"/>
              </a:rPr>
              <a:t>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CF497B9D-E9D8-4A63-B732-F277DF35E90F}"/>
              </a:ext>
            </a:extLst>
          </p:cNvPr>
          <p:cNvPicPr/>
          <p:nvPr/>
        </p:nvPicPr>
        <p:blipFill rotWithShape="1">
          <a:blip r:embed="rId2"/>
          <a:srcRect l="38576" t="27132" r="33965" b="43021"/>
          <a:stretch/>
        </p:blipFill>
        <p:spPr bwMode="auto">
          <a:xfrm>
            <a:off x="7209739" y="662781"/>
            <a:ext cx="4825831" cy="29201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52973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AB8100"/>
            </a:gs>
            <a:gs pos="95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9440-8CF7-40BD-990F-977027C84DE1}"/>
              </a:ext>
            </a:extLst>
          </p:cNvPr>
          <p:cNvSpPr>
            <a:spLocks noGrp="1"/>
          </p:cNvSpPr>
          <p:nvPr>
            <p:ph type="title"/>
          </p:nvPr>
        </p:nvSpPr>
        <p:spPr>
          <a:xfrm>
            <a:off x="191729" y="183761"/>
            <a:ext cx="12108426" cy="1325563"/>
          </a:xfrm>
        </p:spPr>
        <p:txBody>
          <a:bodyPr>
            <a:normAutofit fontScale="90000"/>
          </a:bodyPr>
          <a:lstStyle/>
          <a:p>
            <a:r>
              <a:rPr lang="en-US" sz="3600" b="1" dirty="0">
                <a:solidFill>
                  <a:schemeClr val="bg1"/>
                </a:solidFill>
              </a:rPr>
              <a:t>Owner’s response to the specific issues/questions raised by residents</a:t>
            </a:r>
            <a:br>
              <a:rPr lang="en-US" sz="4400" b="1" dirty="0"/>
            </a:br>
            <a:endParaRPr lang="en-GB" b="1" dirty="0"/>
          </a:p>
        </p:txBody>
      </p:sp>
      <p:sp>
        <p:nvSpPr>
          <p:cNvPr id="3" name="Content Placeholder 2">
            <a:extLst>
              <a:ext uri="{FF2B5EF4-FFF2-40B4-BE49-F238E27FC236}">
                <a16:creationId xmlns:a16="http://schemas.microsoft.com/office/drawing/2014/main" id="{5F6A205E-CFBA-43E4-954A-BEE2F542DFA4}"/>
              </a:ext>
            </a:extLst>
          </p:cNvPr>
          <p:cNvSpPr>
            <a:spLocks noGrp="1"/>
          </p:cNvSpPr>
          <p:nvPr>
            <p:ph idx="1"/>
          </p:nvPr>
        </p:nvSpPr>
        <p:spPr>
          <a:xfrm>
            <a:off x="-167554" y="1293981"/>
            <a:ext cx="7935241" cy="5564019"/>
          </a:xfrm>
        </p:spPr>
        <p:txBody>
          <a:bodyPr>
            <a:normAutofit/>
          </a:bodyPr>
          <a:lstStyle/>
          <a:p>
            <a:pPr marL="900113" lvl="0" indent="-457200" algn="just">
              <a:lnSpc>
                <a:spcPct val="107000"/>
              </a:lnSpc>
              <a:buFont typeface="+mj-lt"/>
              <a:buAutoNum type="arabicPeriod"/>
            </a:pPr>
            <a:r>
              <a:rPr lang="en-GB" sz="2000" b="1" i="1" dirty="0">
                <a:effectLst/>
                <a:latin typeface="Calibri" panose="020F0502020204030204" pitchFamily="34" charset="0"/>
                <a:ea typeface="Calibri" panose="020F0502020204030204" pitchFamily="34" charset="0"/>
                <a:cs typeface="Calibri" panose="020F0502020204030204" pitchFamily="34" charset="0"/>
              </a:rPr>
              <a:t>All bulk material deliveries should be moved from Oakleaf Farm to the Shana site and the Oakleaf Farm site just used for retail sales and customer deliveries. </a:t>
            </a:r>
            <a:r>
              <a:rPr lang="en-GB" sz="2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Shana site not big enough - would require expansion.  Would intensify Shana operations. Would displace the lorry parking issues to Walters Ash. Ruled out.</a:t>
            </a:r>
          </a:p>
          <a:p>
            <a:pPr marL="900113" indent="-457200" algn="just">
              <a:lnSpc>
                <a:spcPct val="107000"/>
              </a:lnSpc>
              <a:buFont typeface="+mj-lt"/>
              <a:buAutoNum type="arabicPeriod"/>
            </a:pPr>
            <a:r>
              <a:rPr lang="en-GB" sz="2000" b="1" i="1" dirty="0">
                <a:effectLst/>
                <a:latin typeface="Calibri" panose="020F0502020204030204" pitchFamily="34" charset="0"/>
                <a:ea typeface="Calibri" panose="020F0502020204030204" pitchFamily="34" charset="0"/>
                <a:cs typeface="Calibri" panose="020F0502020204030204" pitchFamily="34" charset="0"/>
              </a:rPr>
              <a:t>Why doesn’t the Owner schedule the times of delivery for all lorries?</a:t>
            </a:r>
            <a:r>
              <a:rPr lang="en-GB" sz="2000" i="1" dirty="0">
                <a:effectLst/>
                <a:latin typeface="Calibri" panose="020F0502020204030204" pitchFamily="34" charset="0"/>
                <a:ea typeface="Calibri" panose="020F0502020204030204" pitchFamily="34" charset="0"/>
                <a:cs typeface="Calibri" panose="020F0502020204030204" pitchFamily="34" charset="0"/>
              </a:rPr>
              <a:t> </a:t>
            </a:r>
            <a:r>
              <a:rPr lang="en-GB" sz="2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Owner has little or no control over third party lorries, which constitute 50% of lorries parking on WR. Has trialled changes to lorry access. Is currently recruiting a Transport Manager – who will use logistics management software. This is very positive and an opportunity. </a:t>
            </a:r>
          </a:p>
          <a:p>
            <a:pPr marL="900113" indent="-457200" algn="just">
              <a:lnSpc>
                <a:spcPct val="107000"/>
              </a:lnSpc>
              <a:buFont typeface="+mj-lt"/>
              <a:buAutoNum type="arabicPeriod"/>
            </a:pPr>
            <a:r>
              <a:rPr lang="en-GB" sz="2000" b="1" i="1" dirty="0">
                <a:effectLst/>
                <a:latin typeface="Calibri" panose="020F0502020204030204" pitchFamily="34" charset="0"/>
                <a:ea typeface="Calibri" panose="020F0502020204030204" pitchFamily="34" charset="0"/>
                <a:cs typeface="Calibri" panose="020F0502020204030204" pitchFamily="34" charset="0"/>
              </a:rPr>
              <a:t>How the owner sees his business operating in 5 years’ time?</a:t>
            </a:r>
            <a:r>
              <a:rPr lang="en-GB" sz="2000" b="1"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GB" sz="2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The Owner may acquire a third site – and this would be in addition to Oakleaf Farm and Shana. The Owner plans to stay at Oakleaf Farm.</a:t>
            </a:r>
            <a:endParaRPr lang="en-GB"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270000" lvl="0" indent="-285750" algn="just">
              <a:lnSpc>
                <a:spcPct val="107000"/>
              </a:lnSpc>
              <a:spcAft>
                <a:spcPts val="800"/>
              </a:spcAft>
              <a:buFont typeface="Courier New" panose="02070309020205020404" pitchFamily="49" charset="0"/>
              <a:buChar char="o"/>
            </a:pP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3000" b="1" dirty="0"/>
          </a:p>
          <a:p>
            <a:endParaRPr lang="en-US" sz="3000" b="1" dirty="0"/>
          </a:p>
        </p:txBody>
      </p:sp>
    </p:spTree>
    <p:extLst>
      <p:ext uri="{BB962C8B-B14F-4D97-AF65-F5344CB8AC3E}">
        <p14:creationId xmlns:p14="http://schemas.microsoft.com/office/powerpoint/2010/main" val="2369692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AB8100"/>
            </a:gs>
            <a:gs pos="94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9440-8CF7-40BD-990F-977027C84DE1}"/>
              </a:ext>
            </a:extLst>
          </p:cNvPr>
          <p:cNvSpPr>
            <a:spLocks noGrp="1"/>
          </p:cNvSpPr>
          <p:nvPr>
            <p:ph type="title"/>
          </p:nvPr>
        </p:nvSpPr>
        <p:spPr>
          <a:xfrm>
            <a:off x="564823" y="104103"/>
            <a:ext cx="11208657" cy="1325563"/>
          </a:xfrm>
        </p:spPr>
        <p:txBody>
          <a:bodyPr>
            <a:normAutofit/>
          </a:bodyPr>
          <a:lstStyle/>
          <a:p>
            <a:r>
              <a:rPr lang="en-US" sz="3600" b="1" dirty="0">
                <a:solidFill>
                  <a:schemeClr val="bg1"/>
                </a:solidFill>
              </a:rPr>
              <a:t>Owner’s recent actions to reduce lorry parking:</a:t>
            </a:r>
            <a:endParaRPr lang="en-GB" sz="3600" b="1" dirty="0">
              <a:solidFill>
                <a:schemeClr val="bg1"/>
              </a:solidFill>
            </a:endParaRPr>
          </a:p>
        </p:txBody>
      </p:sp>
      <p:sp>
        <p:nvSpPr>
          <p:cNvPr id="3" name="Content Placeholder 2">
            <a:extLst>
              <a:ext uri="{FF2B5EF4-FFF2-40B4-BE49-F238E27FC236}">
                <a16:creationId xmlns:a16="http://schemas.microsoft.com/office/drawing/2014/main" id="{5F6A205E-CFBA-43E4-954A-BEE2F542DFA4}"/>
              </a:ext>
            </a:extLst>
          </p:cNvPr>
          <p:cNvSpPr>
            <a:spLocks noGrp="1"/>
          </p:cNvSpPr>
          <p:nvPr>
            <p:ph idx="1"/>
          </p:nvPr>
        </p:nvSpPr>
        <p:spPr>
          <a:xfrm>
            <a:off x="122549" y="951550"/>
            <a:ext cx="6693031" cy="5604669"/>
          </a:xfrm>
        </p:spPr>
        <p:txBody>
          <a:bodyPr>
            <a:normAutofit/>
          </a:bodyPr>
          <a:lstStyle/>
          <a:p>
            <a:pPr marL="1270000" lvl="0" indent="-285750" algn="just">
              <a:lnSpc>
                <a:spcPct val="107000"/>
              </a:lnSpc>
              <a:spcAft>
                <a:spcPts val="800"/>
              </a:spcAft>
              <a:buFont typeface="Courier New" panose="02070309020205020404" pitchFamily="49" charset="0"/>
              <a:buChar char="o"/>
            </a:pP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marL="971550" lvl="1" indent="-514350">
              <a:buFont typeface="+mj-lt"/>
              <a:buAutoNum type="arabicPeriod"/>
            </a:pPr>
            <a:r>
              <a:rPr lang="en-US" b="1" i="1" dirty="0"/>
              <a:t>Gate Control Action: to give priority to lorries between 6.30am and 8am</a:t>
            </a:r>
          </a:p>
          <a:p>
            <a:pPr lvl="2"/>
            <a:r>
              <a:rPr lang="en-US" b="1" u="sng" dirty="0">
                <a:solidFill>
                  <a:schemeClr val="bg1"/>
                </a:solidFill>
              </a:rPr>
              <a:t>Pros: </a:t>
            </a:r>
            <a:r>
              <a:rPr lang="en-US" b="1" dirty="0">
                <a:solidFill>
                  <a:schemeClr val="bg1"/>
                </a:solidFill>
              </a:rPr>
              <a:t>reduced lorry waiting times in WR</a:t>
            </a:r>
          </a:p>
          <a:p>
            <a:pPr lvl="2"/>
            <a:r>
              <a:rPr lang="en-US" b="1" u="sng" dirty="0">
                <a:solidFill>
                  <a:schemeClr val="bg1"/>
                </a:solidFill>
              </a:rPr>
              <a:t>Cons:</a:t>
            </a:r>
            <a:r>
              <a:rPr lang="en-US" b="1" dirty="0">
                <a:solidFill>
                  <a:schemeClr val="bg1"/>
                </a:solidFill>
              </a:rPr>
              <a:t> unintended consequence - landscapers parking on WR - caused local friction</a:t>
            </a:r>
          </a:p>
          <a:p>
            <a:pPr marL="914400" lvl="1" indent="-457200">
              <a:buAutoNum type="arabicPeriod"/>
            </a:pPr>
            <a:endParaRPr lang="en-US" dirty="0"/>
          </a:p>
          <a:p>
            <a:pPr marL="914400" lvl="1" indent="-457200">
              <a:buAutoNum type="arabicPeriod"/>
            </a:pPr>
            <a:r>
              <a:rPr lang="en-US" b="1" i="1" dirty="0"/>
              <a:t>Sharna Artic Action: Reducing the number of CS lorries loading during the early morning </a:t>
            </a:r>
          </a:p>
          <a:p>
            <a:pPr lvl="2"/>
            <a:r>
              <a:rPr lang="en-US" b="1" u="sng" dirty="0">
                <a:solidFill>
                  <a:schemeClr val="bg1"/>
                </a:solidFill>
              </a:rPr>
              <a:t>Pros:</a:t>
            </a:r>
            <a:r>
              <a:rPr lang="en-US" b="1" dirty="0">
                <a:solidFill>
                  <a:schemeClr val="bg1"/>
                </a:solidFill>
              </a:rPr>
              <a:t> Potentially positive, but no data</a:t>
            </a:r>
          </a:p>
          <a:p>
            <a:pPr lvl="2"/>
            <a:r>
              <a:rPr lang="en-US" b="1" u="sng" dirty="0">
                <a:solidFill>
                  <a:schemeClr val="bg1"/>
                </a:solidFill>
              </a:rPr>
              <a:t>Cons:</a:t>
            </a:r>
            <a:r>
              <a:rPr lang="en-US" b="1" dirty="0">
                <a:solidFill>
                  <a:schemeClr val="bg1"/>
                </a:solidFill>
              </a:rPr>
              <a:t> an increase in CS lorries parking on WR mid/late afternoon</a:t>
            </a:r>
          </a:p>
          <a:p>
            <a:endParaRPr lang="en-US" sz="3000" b="1" dirty="0"/>
          </a:p>
          <a:p>
            <a:endParaRPr lang="en-US" sz="3000" b="1" dirty="0"/>
          </a:p>
        </p:txBody>
      </p:sp>
    </p:spTree>
    <p:extLst>
      <p:ext uri="{BB962C8B-B14F-4D97-AF65-F5344CB8AC3E}">
        <p14:creationId xmlns:p14="http://schemas.microsoft.com/office/powerpoint/2010/main" val="1566786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92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C1E12-F3BD-4130-95BD-CCD9D8E5B085}"/>
              </a:ext>
            </a:extLst>
          </p:cNvPr>
          <p:cNvSpPr>
            <a:spLocks noGrp="1"/>
          </p:cNvSpPr>
          <p:nvPr>
            <p:ph type="title"/>
          </p:nvPr>
        </p:nvSpPr>
        <p:spPr>
          <a:xfrm>
            <a:off x="7221794" y="856309"/>
            <a:ext cx="4970206" cy="2050026"/>
          </a:xfrm>
        </p:spPr>
        <p:txBody>
          <a:bodyPr>
            <a:normAutofit fontScale="90000"/>
          </a:bodyPr>
          <a:lstStyle/>
          <a:p>
            <a:pPr marL="88900"/>
            <a:r>
              <a:rPr lang="en-US" sz="2800" b="1" dirty="0">
                <a:solidFill>
                  <a:schemeClr val="bg1"/>
                </a:solidFill>
              </a:rPr>
              <a:t>Lorry data collected by the Owner Mar/Apr/May</a:t>
            </a:r>
            <a:br>
              <a:rPr lang="en-US" sz="2800" b="1" dirty="0">
                <a:solidFill>
                  <a:schemeClr val="bg1"/>
                </a:solidFill>
              </a:rPr>
            </a:br>
            <a:br>
              <a:rPr lang="en-US" sz="2800" b="1" dirty="0">
                <a:solidFill>
                  <a:schemeClr val="bg1"/>
                </a:solidFill>
              </a:rPr>
            </a:br>
            <a:r>
              <a:rPr lang="en-US" sz="2800" b="1" dirty="0">
                <a:solidFill>
                  <a:schemeClr val="bg1"/>
                </a:solidFill>
              </a:rPr>
              <a:t>Analyzed by Jim Stevens</a:t>
            </a:r>
            <a:br>
              <a:rPr lang="en-US" sz="2800" b="1" dirty="0">
                <a:solidFill>
                  <a:schemeClr val="bg1"/>
                </a:solidFill>
              </a:rPr>
            </a:br>
            <a:br>
              <a:rPr lang="en-US" sz="2800" b="1" dirty="0">
                <a:solidFill>
                  <a:schemeClr val="bg1"/>
                </a:solidFill>
              </a:rPr>
            </a:br>
            <a:br>
              <a:rPr lang="en-US" sz="2800" b="1" dirty="0">
                <a:solidFill>
                  <a:schemeClr val="bg1"/>
                </a:solidFill>
              </a:rPr>
            </a:br>
            <a:br>
              <a:rPr lang="en-US" sz="2800" b="1" dirty="0">
                <a:solidFill>
                  <a:schemeClr val="bg1"/>
                </a:solidFill>
              </a:rPr>
            </a:br>
            <a:endParaRPr lang="en-GB" sz="2800" b="1" dirty="0">
              <a:solidFill>
                <a:schemeClr val="bg1"/>
              </a:solidFill>
            </a:endParaRPr>
          </a:p>
        </p:txBody>
      </p:sp>
      <p:pic>
        <p:nvPicPr>
          <p:cNvPr id="4" name="Picture 3">
            <a:extLst>
              <a:ext uri="{FF2B5EF4-FFF2-40B4-BE49-F238E27FC236}">
                <a16:creationId xmlns:a16="http://schemas.microsoft.com/office/drawing/2014/main" id="{163B3F02-7FF0-49E3-A35A-8A4D765E2485}"/>
              </a:ext>
            </a:extLst>
          </p:cNvPr>
          <p:cNvPicPr>
            <a:picLocks noChangeAspect="1"/>
          </p:cNvPicPr>
          <p:nvPr/>
        </p:nvPicPr>
        <p:blipFill>
          <a:blip r:embed="rId2"/>
          <a:stretch>
            <a:fillRect/>
          </a:stretch>
        </p:blipFill>
        <p:spPr>
          <a:xfrm>
            <a:off x="0" y="0"/>
            <a:ext cx="7093974" cy="6814318"/>
          </a:xfrm>
          <a:prstGeom prst="rect">
            <a:avLst/>
          </a:prstGeom>
        </p:spPr>
      </p:pic>
    </p:spTree>
    <p:extLst>
      <p:ext uri="{BB962C8B-B14F-4D97-AF65-F5344CB8AC3E}">
        <p14:creationId xmlns:p14="http://schemas.microsoft.com/office/powerpoint/2010/main" val="376621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93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55B56FFD-E31C-46DB-AD84-4C95E2DA67BE}"/>
              </a:ext>
            </a:extLst>
          </p:cNvPr>
          <p:cNvGraphicFramePr/>
          <p:nvPr>
            <p:extLst>
              <p:ext uri="{D42A27DB-BD31-4B8C-83A1-F6EECF244321}">
                <p14:modId xmlns:p14="http://schemas.microsoft.com/office/powerpoint/2010/main" val="2895708397"/>
              </p:ext>
            </p:extLst>
          </p:nvPr>
        </p:nvGraphicFramePr>
        <p:xfrm>
          <a:off x="-14747" y="0"/>
          <a:ext cx="8008373"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12" name="Title 1">
            <a:extLst>
              <a:ext uri="{FF2B5EF4-FFF2-40B4-BE49-F238E27FC236}">
                <a16:creationId xmlns:a16="http://schemas.microsoft.com/office/drawing/2014/main" id="{E8C7D9D0-AB26-486B-BF44-7F3AC3F0138D}"/>
              </a:ext>
            </a:extLst>
          </p:cNvPr>
          <p:cNvSpPr txBox="1">
            <a:spLocks/>
          </p:cNvSpPr>
          <p:nvPr/>
        </p:nvSpPr>
        <p:spPr>
          <a:xfrm>
            <a:off x="8141110" y="324464"/>
            <a:ext cx="4050890" cy="2050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88900"/>
            <a:r>
              <a:rPr lang="en-US" sz="2500" b="1" dirty="0">
                <a:solidFill>
                  <a:schemeClr val="bg1"/>
                </a:solidFill>
              </a:rPr>
              <a:t>Lorry data collected by the Owner Mar/Apr/May</a:t>
            </a:r>
            <a:br>
              <a:rPr lang="en-US" sz="2500" b="1" dirty="0">
                <a:solidFill>
                  <a:schemeClr val="bg1"/>
                </a:solidFill>
              </a:rPr>
            </a:br>
            <a:br>
              <a:rPr lang="en-US" sz="2500" b="1" dirty="0">
                <a:solidFill>
                  <a:schemeClr val="bg1"/>
                </a:solidFill>
              </a:rPr>
            </a:br>
            <a:r>
              <a:rPr lang="en-US" sz="2500" b="1" dirty="0">
                <a:solidFill>
                  <a:schemeClr val="bg1"/>
                </a:solidFill>
              </a:rPr>
              <a:t>Analyzed by Jim Stevens</a:t>
            </a:r>
            <a:endParaRPr lang="en-GB" sz="2500" b="1" dirty="0">
              <a:solidFill>
                <a:schemeClr val="bg1"/>
              </a:solidFill>
            </a:endParaRPr>
          </a:p>
        </p:txBody>
      </p:sp>
    </p:spTree>
    <p:extLst>
      <p:ext uri="{BB962C8B-B14F-4D97-AF65-F5344CB8AC3E}">
        <p14:creationId xmlns:p14="http://schemas.microsoft.com/office/powerpoint/2010/main" val="1824839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89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5C16414-39E7-487B-83B6-9E13C99D5E19}"/>
              </a:ext>
            </a:extLst>
          </p:cNvPr>
          <p:cNvPicPr>
            <a:picLocks noGrp="1" noChangeAspect="1"/>
          </p:cNvPicPr>
          <p:nvPr>
            <p:ph idx="1"/>
          </p:nvPr>
        </p:nvPicPr>
        <p:blipFill>
          <a:blip r:embed="rId2"/>
          <a:stretch>
            <a:fillRect/>
          </a:stretch>
        </p:blipFill>
        <p:spPr>
          <a:xfrm>
            <a:off x="-701214" y="1690688"/>
            <a:ext cx="10753811" cy="4136301"/>
          </a:xfrm>
          <a:prstGeom prst="rect">
            <a:avLst/>
          </a:prstGeom>
        </p:spPr>
      </p:pic>
      <p:sp>
        <p:nvSpPr>
          <p:cNvPr id="9" name="Title 1">
            <a:extLst>
              <a:ext uri="{FF2B5EF4-FFF2-40B4-BE49-F238E27FC236}">
                <a16:creationId xmlns:a16="http://schemas.microsoft.com/office/drawing/2014/main" id="{3EAA05A3-9140-455D-AC5E-B8BB53FABFF2}"/>
              </a:ext>
            </a:extLst>
          </p:cNvPr>
          <p:cNvSpPr txBox="1">
            <a:spLocks/>
          </p:cNvSpPr>
          <p:nvPr/>
        </p:nvSpPr>
        <p:spPr>
          <a:xfrm>
            <a:off x="387458" y="-155984"/>
            <a:ext cx="11804542" cy="2050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88900"/>
            <a:r>
              <a:rPr lang="en-US" sz="2800" b="1" dirty="0">
                <a:solidFill>
                  <a:schemeClr val="bg1"/>
                </a:solidFill>
              </a:rPr>
              <a:t>Lorry data collected by the Owner Mar/Apr/May</a:t>
            </a:r>
            <a:br>
              <a:rPr lang="en-US" sz="2800" b="1" dirty="0">
                <a:solidFill>
                  <a:schemeClr val="bg1"/>
                </a:solidFill>
              </a:rPr>
            </a:br>
            <a:br>
              <a:rPr lang="en-US" sz="2800" b="1" dirty="0">
                <a:solidFill>
                  <a:schemeClr val="bg1"/>
                </a:solidFill>
              </a:rPr>
            </a:br>
            <a:r>
              <a:rPr lang="en-US" sz="2800" b="1" dirty="0">
                <a:solidFill>
                  <a:schemeClr val="bg1"/>
                </a:solidFill>
              </a:rPr>
              <a:t>Analyzed by Jim Stevens</a:t>
            </a:r>
            <a:endParaRPr lang="en-GB" sz="2800" b="1" dirty="0">
              <a:solidFill>
                <a:schemeClr val="bg1"/>
              </a:solidFill>
            </a:endParaRPr>
          </a:p>
        </p:txBody>
      </p:sp>
    </p:spTree>
    <p:extLst>
      <p:ext uri="{BB962C8B-B14F-4D97-AF65-F5344CB8AC3E}">
        <p14:creationId xmlns:p14="http://schemas.microsoft.com/office/powerpoint/2010/main" val="3443462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91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34D66-5D9D-4655-9287-09B57AABC5F9}"/>
              </a:ext>
            </a:extLst>
          </p:cNvPr>
          <p:cNvSpPr>
            <a:spLocks noGrp="1"/>
          </p:cNvSpPr>
          <p:nvPr>
            <p:ph type="title"/>
          </p:nvPr>
        </p:nvSpPr>
        <p:spPr>
          <a:xfrm>
            <a:off x="9518964" y="1353778"/>
            <a:ext cx="2504268" cy="1325563"/>
          </a:xfrm>
        </p:spPr>
        <p:txBody>
          <a:bodyPr>
            <a:normAutofit/>
          </a:bodyPr>
          <a:lstStyle/>
          <a:p>
            <a:r>
              <a:rPr lang="en-US" sz="2500" b="1" dirty="0">
                <a:solidFill>
                  <a:schemeClr val="bg1"/>
                </a:solidFill>
              </a:rPr>
              <a:t>The outcome of the Gate Control Action:</a:t>
            </a:r>
            <a:endParaRPr lang="en-GB" sz="2500" b="1" dirty="0">
              <a:solidFill>
                <a:schemeClr val="bg1"/>
              </a:solidFill>
            </a:endParaRPr>
          </a:p>
        </p:txBody>
      </p:sp>
      <p:pic>
        <p:nvPicPr>
          <p:cNvPr id="5" name="Picture 4">
            <a:extLst>
              <a:ext uri="{FF2B5EF4-FFF2-40B4-BE49-F238E27FC236}">
                <a16:creationId xmlns:a16="http://schemas.microsoft.com/office/drawing/2014/main" id="{278DCF79-9B9C-4DC5-BC13-44F1E2809DA8}"/>
              </a:ext>
            </a:extLst>
          </p:cNvPr>
          <p:cNvPicPr>
            <a:picLocks noChangeAspect="1"/>
          </p:cNvPicPr>
          <p:nvPr/>
        </p:nvPicPr>
        <p:blipFill>
          <a:blip r:embed="rId2"/>
          <a:stretch>
            <a:fillRect/>
          </a:stretch>
        </p:blipFill>
        <p:spPr>
          <a:xfrm>
            <a:off x="-815702" y="857410"/>
            <a:ext cx="10141538" cy="4928461"/>
          </a:xfrm>
          <a:prstGeom prst="rect">
            <a:avLst/>
          </a:prstGeom>
        </p:spPr>
      </p:pic>
    </p:spTree>
    <p:extLst>
      <p:ext uri="{BB962C8B-B14F-4D97-AF65-F5344CB8AC3E}">
        <p14:creationId xmlns:p14="http://schemas.microsoft.com/office/powerpoint/2010/main" val="1145261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93000">
              <a:srgbClr val="00B050"/>
            </a:gs>
            <a:gs pos="100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E44949-07AB-4518-A83D-3B57B9A40D4A}"/>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D095238-1C3A-48B7-AED4-B02E8322FDAB}"/>
              </a:ext>
            </a:extLst>
          </p:cNvPr>
          <p:cNvSpPr txBox="1"/>
          <p:nvPr/>
        </p:nvSpPr>
        <p:spPr>
          <a:xfrm>
            <a:off x="197604" y="148546"/>
            <a:ext cx="11364132" cy="707886"/>
          </a:xfrm>
          <a:prstGeom prst="rect">
            <a:avLst/>
          </a:prstGeom>
          <a:noFill/>
        </p:spPr>
        <p:txBody>
          <a:bodyPr wrap="square">
            <a:spAutoFit/>
          </a:bodyPr>
          <a:lstStyle/>
          <a:p>
            <a:r>
              <a:rPr lang="en-US" sz="4000" b="1" dirty="0"/>
              <a:t>The unintended consequence of controlling the gate</a:t>
            </a:r>
            <a:endParaRPr lang="en-GB" sz="4000" dirty="0"/>
          </a:p>
        </p:txBody>
      </p:sp>
    </p:spTree>
    <p:extLst>
      <p:ext uri="{BB962C8B-B14F-4D97-AF65-F5344CB8AC3E}">
        <p14:creationId xmlns:p14="http://schemas.microsoft.com/office/powerpoint/2010/main" val="2805158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89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9440-8CF7-40BD-990F-977027C84DE1}"/>
              </a:ext>
            </a:extLst>
          </p:cNvPr>
          <p:cNvSpPr>
            <a:spLocks noGrp="1"/>
          </p:cNvSpPr>
          <p:nvPr>
            <p:ph type="title"/>
          </p:nvPr>
        </p:nvSpPr>
        <p:spPr>
          <a:xfrm>
            <a:off x="112486" y="500062"/>
            <a:ext cx="11625424" cy="1325563"/>
          </a:xfrm>
        </p:spPr>
        <p:txBody>
          <a:bodyPr>
            <a:normAutofit fontScale="90000"/>
          </a:bodyPr>
          <a:lstStyle/>
          <a:p>
            <a:pPr marL="457200" lvl="1" indent="0"/>
            <a:r>
              <a:rPr lang="en-US" sz="4400" b="1" dirty="0">
                <a:solidFill>
                  <a:schemeClr val="bg1"/>
                </a:solidFill>
              </a:rPr>
              <a:t>The Goods Vehicle Operators License </a:t>
            </a:r>
            <a:r>
              <a:rPr lang="en-US" sz="3100" b="1" dirty="0">
                <a:solidFill>
                  <a:schemeClr val="bg1"/>
                </a:solidFill>
              </a:rPr>
              <a:t>(GVOL)</a:t>
            </a:r>
            <a:br>
              <a:rPr lang="en-US" sz="3100" b="1" dirty="0"/>
            </a:br>
            <a:br>
              <a:rPr lang="en-US" dirty="0"/>
            </a:br>
            <a:endParaRPr lang="en-GB" b="1" dirty="0"/>
          </a:p>
        </p:txBody>
      </p:sp>
      <p:sp>
        <p:nvSpPr>
          <p:cNvPr id="3" name="Content Placeholder 2">
            <a:extLst>
              <a:ext uri="{FF2B5EF4-FFF2-40B4-BE49-F238E27FC236}">
                <a16:creationId xmlns:a16="http://schemas.microsoft.com/office/drawing/2014/main" id="{5F6A205E-CFBA-43E4-954A-BEE2F542DFA4}"/>
              </a:ext>
            </a:extLst>
          </p:cNvPr>
          <p:cNvSpPr>
            <a:spLocks noGrp="1"/>
          </p:cNvSpPr>
          <p:nvPr>
            <p:ph idx="1"/>
          </p:nvPr>
        </p:nvSpPr>
        <p:spPr>
          <a:xfrm>
            <a:off x="112486" y="1393371"/>
            <a:ext cx="7636347" cy="4964567"/>
          </a:xfrm>
        </p:spPr>
        <p:txBody>
          <a:bodyPr>
            <a:normAutofit/>
          </a:bodyPr>
          <a:lstStyle/>
          <a:p>
            <a:pPr lvl="1">
              <a:buFont typeface="Courier New" panose="02070309020205020404" pitchFamily="49" charset="0"/>
              <a:buChar char="o"/>
            </a:pPr>
            <a:endParaRPr lang="en-US" dirty="0"/>
          </a:p>
          <a:p>
            <a:r>
              <a:rPr lang="en-US" sz="2400" dirty="0">
                <a:solidFill>
                  <a:schemeClr val="bg1"/>
                </a:solidFill>
              </a:rPr>
              <a:t>Authorizes 13 vehicles and 2 trailers at each site (Shana and Oakleaf)</a:t>
            </a:r>
          </a:p>
          <a:p>
            <a:endParaRPr lang="en-US" sz="2400" dirty="0">
              <a:solidFill>
                <a:schemeClr val="bg1"/>
              </a:solidFill>
            </a:endParaRPr>
          </a:p>
          <a:p>
            <a:r>
              <a:rPr lang="en-US" sz="2400" dirty="0">
                <a:solidFill>
                  <a:schemeClr val="bg1"/>
                </a:solidFill>
              </a:rPr>
              <a:t>Owner keeps 6 lorries Shana and 8 at Oakleaf – therefore is compliant with GVOL</a:t>
            </a:r>
          </a:p>
          <a:p>
            <a:endParaRPr lang="en-US" sz="2400" dirty="0">
              <a:solidFill>
                <a:schemeClr val="bg1"/>
              </a:solidFill>
            </a:endParaRPr>
          </a:p>
          <a:p>
            <a:r>
              <a:rPr lang="en-US" sz="2400" dirty="0">
                <a:solidFill>
                  <a:schemeClr val="bg1"/>
                </a:solidFill>
              </a:rPr>
              <a:t>Three Conditions govern ‘A</a:t>
            </a:r>
            <a:r>
              <a:rPr lang="en-GB" sz="2400" dirty="0" err="1">
                <a:solidFill>
                  <a:schemeClr val="bg1"/>
                </a:solidFill>
                <a:effectLst/>
                <a:latin typeface="Calibri" panose="020F0502020204030204" pitchFamily="34" charset="0"/>
                <a:ea typeface="Calibri" panose="020F0502020204030204" pitchFamily="34" charset="0"/>
              </a:rPr>
              <a:t>uthorized</a:t>
            </a:r>
            <a:r>
              <a:rPr lang="en-GB" sz="2400" dirty="0">
                <a:solidFill>
                  <a:schemeClr val="bg1"/>
                </a:solidFill>
                <a:effectLst/>
                <a:latin typeface="Calibri" panose="020F0502020204030204" pitchFamily="34" charset="0"/>
                <a:ea typeface="Calibri" panose="020F0502020204030204" pitchFamily="34" charset="0"/>
              </a:rPr>
              <a:t> Vehicles’ </a:t>
            </a:r>
            <a:r>
              <a:rPr lang="en-US" sz="2400" dirty="0">
                <a:solidFill>
                  <a:schemeClr val="bg1"/>
                </a:solidFill>
              </a:rPr>
              <a:t>at Oakleaf:</a:t>
            </a:r>
          </a:p>
          <a:p>
            <a:pPr marL="914400" lvl="1" indent="-457200">
              <a:buFont typeface="+mj-lt"/>
              <a:buAutoNum type="arabicPeriod"/>
            </a:pPr>
            <a:r>
              <a:rPr lang="en-US" sz="2000" b="1" dirty="0">
                <a:solidFill>
                  <a:srgbClr val="FFFF00"/>
                </a:solidFill>
              </a:rPr>
              <a:t>Time/day restrictions on</a:t>
            </a:r>
            <a:r>
              <a:rPr lang="en-GB" sz="2000" b="1" dirty="0">
                <a:solidFill>
                  <a:srgbClr val="FFFF00"/>
                </a:solidFill>
                <a:effectLst/>
                <a:ea typeface="Calibri" panose="020F0502020204030204" pitchFamily="34" charset="0"/>
              </a:rPr>
              <a:t> operation, movement, loading or unloading</a:t>
            </a:r>
          </a:p>
          <a:p>
            <a:pPr marL="914400" lvl="1" indent="-457200">
              <a:buFont typeface="+mj-lt"/>
              <a:buAutoNum type="arabicPeriod"/>
            </a:pPr>
            <a:r>
              <a:rPr lang="en-GB" sz="2000" b="1" dirty="0">
                <a:solidFill>
                  <a:srgbClr val="FFFF00"/>
                </a:solidFill>
              </a:rPr>
              <a:t>‘Exit right’ out of site and return in same direction (i.e. No left turn out of site)</a:t>
            </a:r>
          </a:p>
          <a:p>
            <a:pPr marL="914400" lvl="1" indent="-457200">
              <a:buFont typeface="+mj-lt"/>
              <a:buAutoNum type="arabicPeriod"/>
            </a:pPr>
            <a:r>
              <a:rPr lang="en-GB" sz="2000" b="1" dirty="0">
                <a:solidFill>
                  <a:srgbClr val="FFFF00"/>
                </a:solidFill>
              </a:rPr>
              <a:t>Emergency maintenance for legal road use only</a:t>
            </a:r>
            <a:endParaRPr lang="en-US" sz="2000" b="1" dirty="0">
              <a:solidFill>
                <a:srgbClr val="FFFF00"/>
              </a:solidFill>
            </a:endParaRPr>
          </a:p>
          <a:p>
            <a:endParaRPr lang="en-US" sz="2000" b="1" dirty="0">
              <a:solidFill>
                <a:schemeClr val="bg1"/>
              </a:solidFill>
            </a:endParaRPr>
          </a:p>
          <a:p>
            <a:endParaRPr lang="en-US" sz="3000" b="1" dirty="0"/>
          </a:p>
          <a:p>
            <a:endParaRPr lang="en-US" sz="3000" b="1" dirty="0"/>
          </a:p>
        </p:txBody>
      </p:sp>
    </p:spTree>
    <p:extLst>
      <p:ext uri="{BB962C8B-B14F-4D97-AF65-F5344CB8AC3E}">
        <p14:creationId xmlns:p14="http://schemas.microsoft.com/office/powerpoint/2010/main" val="71539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AB8100"/>
            </a:gs>
            <a:gs pos="90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480F5-6972-44CE-96A7-70D55EB6F165}"/>
              </a:ext>
            </a:extLst>
          </p:cNvPr>
          <p:cNvSpPr>
            <a:spLocks noGrp="1"/>
          </p:cNvSpPr>
          <p:nvPr>
            <p:ph type="title"/>
          </p:nvPr>
        </p:nvSpPr>
        <p:spPr>
          <a:xfrm>
            <a:off x="160256" y="0"/>
            <a:ext cx="10515600" cy="1325563"/>
          </a:xfrm>
        </p:spPr>
        <p:txBody>
          <a:bodyPr/>
          <a:lstStyle/>
          <a:p>
            <a:r>
              <a:rPr lang="en-US" b="1" dirty="0">
                <a:solidFill>
                  <a:schemeClr val="bg1"/>
                </a:solidFill>
              </a:rPr>
              <a:t>Actual wording of the GVOL Conditions</a:t>
            </a:r>
            <a:endParaRPr lang="en-GB" b="1" dirty="0">
              <a:solidFill>
                <a:schemeClr val="bg1"/>
              </a:solidFill>
            </a:endParaRPr>
          </a:p>
        </p:txBody>
      </p:sp>
      <p:sp>
        <p:nvSpPr>
          <p:cNvPr id="4" name="TextBox 3">
            <a:extLst>
              <a:ext uri="{FF2B5EF4-FFF2-40B4-BE49-F238E27FC236}">
                <a16:creationId xmlns:a16="http://schemas.microsoft.com/office/drawing/2014/main" id="{8EB8CC8B-BF0F-49E7-893F-AF8A9A44638A}"/>
              </a:ext>
            </a:extLst>
          </p:cNvPr>
          <p:cNvSpPr txBox="1"/>
          <p:nvPr/>
        </p:nvSpPr>
        <p:spPr>
          <a:xfrm>
            <a:off x="160256" y="1139924"/>
            <a:ext cx="7862867" cy="3840731"/>
          </a:xfrm>
          <a:prstGeom prst="rect">
            <a:avLst/>
          </a:prstGeom>
          <a:solidFill>
            <a:srgbClr val="FFFF00"/>
          </a:solidFill>
        </p:spPr>
        <p:txBody>
          <a:bodyPr wrap="square" rtlCol="0">
            <a:spAutoFit/>
          </a:bodyPr>
          <a:lstStyle/>
          <a:p>
            <a:pPr marL="457200" lvl="0" indent="-457200" algn="just">
              <a:lnSpc>
                <a:spcPct val="107000"/>
              </a:lnSpc>
              <a:buFont typeface="+mj-lt"/>
              <a:buAutoNum type="arabicPeriod"/>
            </a:pPr>
            <a:r>
              <a:rPr lang="en-GB" sz="1800" dirty="0">
                <a:effectLst/>
                <a:latin typeface="Calibri" panose="020F0502020204030204" pitchFamily="34" charset="0"/>
                <a:ea typeface="Calibri" panose="020F0502020204030204" pitchFamily="34" charset="0"/>
                <a:cs typeface="Calibri" panose="020F0502020204030204" pitchFamily="34" charset="0"/>
              </a:rPr>
              <a:t>There will be no operation, movement, loading or unloading of authorised vehicles or trailers at the operating centre before 06:30 hours and after 19:00 Mondays to Fridays; before 08:00 and after 13:00 on Saturdays; and there shall be no operation, movement, loading or unloading of authorised vehicles or trailers at the operating centre on Sundays and Public Holidays.</a:t>
            </a:r>
          </a:p>
          <a:p>
            <a:pPr marL="457200" lvl="0" indent="-457200" algn="just">
              <a:lnSpc>
                <a:spcPct val="107000"/>
              </a:lnSpc>
              <a:buFont typeface="+mj-lt"/>
              <a:buAutoNum type="arabicPeriod"/>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gn="just">
              <a:lnSpc>
                <a:spcPct val="107000"/>
              </a:lnSpc>
              <a:spcAft>
                <a:spcPts val="800"/>
              </a:spcAft>
              <a:buFont typeface="+mj-lt"/>
              <a:buAutoNum type="arabicPeriod"/>
            </a:pPr>
            <a:r>
              <a:rPr lang="en-GB" sz="1800" dirty="0">
                <a:effectLst/>
                <a:latin typeface="Calibri" panose="020F0502020204030204" pitchFamily="34" charset="0"/>
                <a:ea typeface="Calibri" panose="020F0502020204030204" pitchFamily="34" charset="0"/>
                <a:cs typeface="Calibri" panose="020F0502020204030204" pitchFamily="34" charset="0"/>
              </a:rPr>
              <a:t>Vehicles authorised under this licence will exit the operating centre by a right-hand turn and return by the same direction.</a:t>
            </a:r>
          </a:p>
          <a:p>
            <a:pPr marL="457200" lvl="0" indent="-457200" algn="just">
              <a:lnSpc>
                <a:spcPct val="107000"/>
              </a:lnSpc>
              <a:spcAft>
                <a:spcPts val="800"/>
              </a:spcAft>
              <a:buFont typeface="+mj-lt"/>
              <a:buAutoNum type="arabicPeriod"/>
            </a:pP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07000"/>
              </a:lnSpc>
              <a:spcAft>
                <a:spcPts val="800"/>
              </a:spcAft>
              <a:buFont typeface="+mj-lt"/>
              <a:buAutoNum type="arabicPeriod"/>
            </a:pPr>
            <a:r>
              <a:rPr lang="en-GB" sz="1800" dirty="0">
                <a:effectLst/>
                <a:latin typeface="Calibri" panose="020F0502020204030204" pitchFamily="34" charset="0"/>
                <a:ea typeface="Calibri" panose="020F0502020204030204" pitchFamily="34" charset="0"/>
              </a:rPr>
              <a:t>There will be no maintenance (other than emergency steps to regain legality for use on the road) within the operating centre of vehicles and trailers authorised under this licence.</a:t>
            </a:r>
            <a:endParaRPr lang="en-GB" sz="1800" dirty="0"/>
          </a:p>
        </p:txBody>
      </p:sp>
    </p:spTree>
    <p:extLst>
      <p:ext uri="{BB962C8B-B14F-4D97-AF65-F5344CB8AC3E}">
        <p14:creationId xmlns:p14="http://schemas.microsoft.com/office/powerpoint/2010/main" val="1642528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91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D3997-E3F3-4B2F-9ECF-E8E866FA74B8}"/>
              </a:ext>
            </a:extLst>
          </p:cNvPr>
          <p:cNvSpPr>
            <a:spLocks noGrp="1"/>
          </p:cNvSpPr>
          <p:nvPr>
            <p:ph type="title"/>
          </p:nvPr>
        </p:nvSpPr>
        <p:spPr>
          <a:xfrm>
            <a:off x="292510" y="0"/>
            <a:ext cx="10515600" cy="1325563"/>
          </a:xfrm>
        </p:spPr>
        <p:txBody>
          <a:bodyPr/>
          <a:lstStyle/>
          <a:p>
            <a:r>
              <a:rPr lang="en-US" b="1" dirty="0">
                <a:solidFill>
                  <a:schemeClr val="bg1"/>
                </a:solidFill>
              </a:rPr>
              <a:t>Compliance with the GVOL:</a:t>
            </a:r>
            <a:endParaRPr lang="en-GB" b="1" dirty="0">
              <a:solidFill>
                <a:schemeClr val="bg1"/>
              </a:solidFill>
            </a:endParaRPr>
          </a:p>
        </p:txBody>
      </p:sp>
      <p:sp>
        <p:nvSpPr>
          <p:cNvPr id="3" name="Content Placeholder 2">
            <a:extLst>
              <a:ext uri="{FF2B5EF4-FFF2-40B4-BE49-F238E27FC236}">
                <a16:creationId xmlns:a16="http://schemas.microsoft.com/office/drawing/2014/main" id="{E6461860-CBF3-47F3-B955-7FDA6D8FD9B0}"/>
              </a:ext>
            </a:extLst>
          </p:cNvPr>
          <p:cNvSpPr>
            <a:spLocks noGrp="1"/>
          </p:cNvSpPr>
          <p:nvPr>
            <p:ph idx="1"/>
          </p:nvPr>
        </p:nvSpPr>
        <p:spPr>
          <a:xfrm>
            <a:off x="292510" y="1130249"/>
            <a:ext cx="8335296" cy="4351338"/>
          </a:xfrm>
        </p:spPr>
        <p:txBody>
          <a:bodyPr>
            <a:normAutofit fontScale="92500"/>
          </a:bodyPr>
          <a:lstStyle/>
          <a:p>
            <a:r>
              <a:rPr lang="en-US" sz="2600" dirty="0">
                <a:solidFill>
                  <a:schemeClr val="bg1"/>
                </a:solidFill>
              </a:rPr>
              <a:t>Owner places great emphasis on compliance with GVOL</a:t>
            </a:r>
          </a:p>
          <a:p>
            <a:endParaRPr lang="en-US" sz="2600" dirty="0">
              <a:solidFill>
                <a:schemeClr val="bg1"/>
              </a:solidFill>
            </a:endParaRPr>
          </a:p>
          <a:p>
            <a:r>
              <a:rPr lang="en-US" sz="2600" b="1" dirty="0">
                <a:solidFill>
                  <a:srgbClr val="FFFF00"/>
                </a:solidFill>
              </a:rPr>
              <a:t>Conditions 1 and 3: </a:t>
            </a:r>
            <a:r>
              <a:rPr lang="en-US" sz="2600" dirty="0">
                <a:solidFill>
                  <a:schemeClr val="bg1"/>
                </a:solidFill>
              </a:rPr>
              <a:t>No evidence to suggest non – compliance</a:t>
            </a:r>
          </a:p>
          <a:p>
            <a:endParaRPr lang="en-US" sz="2600" dirty="0">
              <a:solidFill>
                <a:schemeClr val="bg1"/>
              </a:solidFill>
            </a:endParaRPr>
          </a:p>
          <a:p>
            <a:r>
              <a:rPr lang="en-US" sz="2600" b="1" dirty="0">
                <a:solidFill>
                  <a:srgbClr val="FFFF00"/>
                </a:solidFill>
              </a:rPr>
              <a:t>Condition 2:</a:t>
            </a:r>
            <a:r>
              <a:rPr lang="en-US" sz="2600" dirty="0">
                <a:solidFill>
                  <a:schemeClr val="bg1"/>
                </a:solidFill>
              </a:rPr>
              <a:t> Owner does occasionally send authorized vehicles left out of site for local deliveries to nearby villages (e.g. Hampden) as this is less disruptive than turning right out of site.</a:t>
            </a:r>
          </a:p>
          <a:p>
            <a:pPr lvl="1">
              <a:buFont typeface="Courier New" panose="02070309020205020404" pitchFamily="49" charset="0"/>
              <a:buChar char="o"/>
            </a:pPr>
            <a:r>
              <a:rPr lang="en-US" dirty="0">
                <a:solidFill>
                  <a:schemeClr val="bg1"/>
                </a:solidFill>
              </a:rPr>
              <a:t>Owner said he will cease doing this if necessary</a:t>
            </a:r>
          </a:p>
          <a:p>
            <a:pPr lvl="1">
              <a:buFont typeface="Courier New" panose="02070309020205020404" pitchFamily="49" charset="0"/>
              <a:buChar char="o"/>
            </a:pPr>
            <a:r>
              <a:rPr lang="en-US" dirty="0">
                <a:solidFill>
                  <a:schemeClr val="bg1"/>
                </a:solidFill>
              </a:rPr>
              <a:t>Needs properly assessing and is included as an Action in the proposed Package of Measures</a:t>
            </a:r>
          </a:p>
        </p:txBody>
      </p:sp>
    </p:spTree>
    <p:extLst>
      <p:ext uri="{BB962C8B-B14F-4D97-AF65-F5344CB8AC3E}">
        <p14:creationId xmlns:p14="http://schemas.microsoft.com/office/powerpoint/2010/main" val="7669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CBA7D-871D-4FEA-83BB-28869BBBC044}"/>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3E72FC6A-CEC0-4237-87CE-C255C9448B95}"/>
              </a:ext>
            </a:extLst>
          </p:cNvPr>
          <p:cNvPicPr>
            <a:picLocks noGrp="1" noChangeAspect="1"/>
          </p:cNvPicPr>
          <p:nvPr>
            <p:ph idx="1"/>
          </p:nvPr>
        </p:nvPicPr>
        <p:blipFill rotWithShape="1">
          <a:blip r:embed="rId2"/>
          <a:srcRect t="14500" r="4143" b="24034"/>
          <a:stretch/>
        </p:blipFill>
        <p:spPr>
          <a:xfrm>
            <a:off x="0" y="-1"/>
            <a:ext cx="12185182" cy="4392891"/>
          </a:xfrm>
        </p:spPr>
      </p:pic>
      <p:sp>
        <p:nvSpPr>
          <p:cNvPr id="6" name="TextBox 5">
            <a:extLst>
              <a:ext uri="{FF2B5EF4-FFF2-40B4-BE49-F238E27FC236}">
                <a16:creationId xmlns:a16="http://schemas.microsoft.com/office/drawing/2014/main" id="{72D1B73D-6BF5-4E48-8756-C7A6DF4A5002}"/>
              </a:ext>
            </a:extLst>
          </p:cNvPr>
          <p:cNvSpPr txBox="1"/>
          <p:nvPr/>
        </p:nvSpPr>
        <p:spPr>
          <a:xfrm>
            <a:off x="0" y="4543661"/>
            <a:ext cx="7510805" cy="1200329"/>
          </a:xfrm>
          <a:prstGeom prst="rect">
            <a:avLst/>
          </a:prstGeom>
          <a:solidFill>
            <a:schemeClr val="bg1">
              <a:lumMod val="75000"/>
            </a:schemeClr>
          </a:solidFill>
        </p:spPr>
        <p:txBody>
          <a:bodyPr wrap="square">
            <a:spAutoFit/>
          </a:bodyPr>
          <a:lstStyle/>
          <a:p>
            <a:r>
              <a:rPr lang="en-US" sz="2400" b="1" dirty="0"/>
              <a:t>Road Safety:</a:t>
            </a:r>
          </a:p>
          <a:p>
            <a:pPr marL="285750" indent="-285750">
              <a:buFont typeface="Arial" panose="020B0604020202020204" pitchFamily="34" charset="0"/>
              <a:buChar char="•"/>
            </a:pPr>
            <a:r>
              <a:rPr lang="en-US" sz="1600" dirty="0"/>
              <a:t>Warrendene Road - no injury crashes in past 10 years</a:t>
            </a:r>
          </a:p>
          <a:p>
            <a:pPr marL="285750" indent="-285750">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D</a:t>
            </a:r>
            <a:r>
              <a:rPr lang="en-GB" sz="1600" dirty="0" err="1">
                <a:effectLst/>
                <a:latin typeface="Calibri" panose="020F0502020204030204" pitchFamily="34" charset="0"/>
                <a:ea typeface="Calibri" panose="020F0502020204030204" pitchFamily="34" charset="0"/>
                <a:cs typeface="Calibri" panose="020F0502020204030204" pitchFamily="34" charset="0"/>
              </a:rPr>
              <a:t>oes</a:t>
            </a:r>
            <a:r>
              <a:rPr lang="en-GB" sz="1600" dirty="0">
                <a:effectLst/>
                <a:latin typeface="Calibri" panose="020F0502020204030204" pitchFamily="34" charset="0"/>
                <a:ea typeface="Calibri" panose="020F0502020204030204" pitchFamily="34" charset="0"/>
                <a:cs typeface="Calibri" panose="020F0502020204030204" pitchFamily="34" charset="0"/>
              </a:rPr>
              <a:t> not mean that resident’s concerns are invalid - risks still exist</a:t>
            </a:r>
          </a:p>
          <a:p>
            <a:pPr marL="285750" indent="-285750">
              <a:buFont typeface="Arial" panose="020B0604020202020204" pitchFamily="34" charset="0"/>
              <a:buChar char="•"/>
            </a:pPr>
            <a:r>
              <a:rPr lang="en-GB" sz="1600" dirty="0">
                <a:effectLst/>
                <a:latin typeface="Calibri" panose="020F0502020204030204" pitchFamily="34" charset="0"/>
                <a:ea typeface="Calibri" panose="020F0502020204030204" pitchFamily="34" charset="0"/>
                <a:cs typeface="Calibri" panose="020F0502020204030204" pitchFamily="34" charset="0"/>
              </a:rPr>
              <a:t>Addressing residents concerns have been a priority throughout the work carried out.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9573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85000">
              <a:srgbClr val="00B050"/>
            </a:gs>
            <a:gs pos="100000">
              <a:schemeClr val="accent4">
                <a:lumMod val="60000"/>
                <a:lumOff val="40000"/>
              </a:schemeClr>
            </a:gs>
          </a:gsLst>
          <a:lin ang="135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9440-8CF7-40BD-990F-977027C84DE1}"/>
              </a:ext>
            </a:extLst>
          </p:cNvPr>
          <p:cNvSpPr>
            <a:spLocks noGrp="1"/>
          </p:cNvSpPr>
          <p:nvPr>
            <p:ph type="title"/>
          </p:nvPr>
        </p:nvSpPr>
        <p:spPr>
          <a:xfrm>
            <a:off x="-250723" y="-141402"/>
            <a:ext cx="11797368" cy="851900"/>
          </a:xfrm>
        </p:spPr>
        <p:txBody>
          <a:bodyPr>
            <a:normAutofit/>
          </a:bodyPr>
          <a:lstStyle/>
          <a:p>
            <a:pPr marL="457200" lvl="1"/>
            <a:r>
              <a:rPr lang="en-US" sz="2800" b="1" dirty="0">
                <a:solidFill>
                  <a:schemeClr val="bg1"/>
                </a:solidFill>
              </a:rPr>
              <a:t>Ideas discussed: </a:t>
            </a:r>
            <a:r>
              <a:rPr lang="en-US" sz="1600" b="1" dirty="0">
                <a:solidFill>
                  <a:schemeClr val="bg1"/>
                </a:solidFill>
              </a:rPr>
              <a:t>(white: for consideration, </a:t>
            </a:r>
            <a:r>
              <a:rPr lang="en-US" sz="1600" b="1" dirty="0">
                <a:solidFill>
                  <a:schemeClr val="tx1"/>
                </a:solidFill>
              </a:rPr>
              <a:t>black: ruled out, yellow provisional)</a:t>
            </a:r>
          </a:p>
        </p:txBody>
      </p:sp>
      <p:sp>
        <p:nvSpPr>
          <p:cNvPr id="3" name="Content Placeholder 2">
            <a:extLst>
              <a:ext uri="{FF2B5EF4-FFF2-40B4-BE49-F238E27FC236}">
                <a16:creationId xmlns:a16="http://schemas.microsoft.com/office/drawing/2014/main" id="{5F6A205E-CFBA-43E4-954A-BEE2F542DFA4}"/>
              </a:ext>
            </a:extLst>
          </p:cNvPr>
          <p:cNvSpPr>
            <a:spLocks noGrp="1"/>
          </p:cNvSpPr>
          <p:nvPr>
            <p:ph idx="1"/>
          </p:nvPr>
        </p:nvSpPr>
        <p:spPr>
          <a:xfrm>
            <a:off x="75414" y="678427"/>
            <a:ext cx="8012783" cy="6179573"/>
          </a:xfrm>
        </p:spPr>
        <p:txBody>
          <a:bodyPr>
            <a:normAutofit fontScale="62500" lnSpcReduction="20000"/>
          </a:bodyPr>
          <a:lstStyle/>
          <a:p>
            <a:pPr marL="342900" lvl="0" indent="-342900" algn="just">
              <a:lnSpc>
                <a:spcPct val="107000"/>
              </a:lnSpc>
              <a:buFont typeface="+mj-lt"/>
              <a:buAutoNum type="arabicPeriod"/>
            </a:pPr>
            <a:r>
              <a:rPr lang="en-US" sz="2600" b="1" dirty="0">
                <a:effectLst/>
                <a:latin typeface="Calibri" panose="020F0502020204030204" pitchFamily="34" charset="0"/>
                <a:ea typeface="Calibri" panose="020F0502020204030204" pitchFamily="34" charset="0"/>
                <a:cs typeface="Calibri" panose="020F0502020204030204" pitchFamily="34" charset="0"/>
              </a:rPr>
              <a:t>Relocation away from Hughenden (owner not planning to do this and cannot be forced) </a:t>
            </a:r>
            <a:endParaRPr lang="en-GB" sz="2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b="1" dirty="0">
                <a:effectLst/>
                <a:latin typeface="Calibri" panose="020F0502020204030204" pitchFamily="34" charset="0"/>
                <a:ea typeface="Calibri" panose="020F0502020204030204" pitchFamily="34" charset="0"/>
                <a:cs typeface="Calibri" panose="020F0502020204030204" pitchFamily="34" charset="0"/>
              </a:rPr>
              <a:t>Widen the access road into Oakleaf Farm to allow two-way traffic (would impact on neighbor and Right of Way, not feasible due to power lines) </a:t>
            </a:r>
            <a:endParaRPr lang="en-GB" sz="2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Build a new access road into the site off Bryants Bottom Road and small customer parking area.</a:t>
            </a:r>
          </a:p>
          <a:p>
            <a:pPr marL="342900" lvl="0" indent="-342900">
              <a:lnSpc>
                <a:spcPct val="107000"/>
              </a:lnSpc>
              <a:spcAft>
                <a:spcPts val="800"/>
              </a:spcAft>
              <a:buFont typeface="+mj-lt"/>
              <a:buAutoNum type="arabicPeriod"/>
            </a:pPr>
            <a:r>
              <a:rPr lang="en-GB" sz="2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Improve the c</a:t>
            </a:r>
            <a:r>
              <a:rPr lang="en-US" sz="26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ontrol</a:t>
            </a:r>
            <a:r>
              <a:rPr lang="en-US" sz="2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and scheduling of deliveries, including identifying possible suitable locations elsewhere that lorry drivers could wait if arriving early. </a:t>
            </a:r>
            <a:endParaRPr lang="en-GB" sz="2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b="1" dirty="0">
                <a:effectLst/>
                <a:latin typeface="Calibri" panose="020F0502020204030204" pitchFamily="34" charset="0"/>
                <a:ea typeface="Calibri" panose="020F0502020204030204" pitchFamily="34" charset="0"/>
                <a:cs typeface="Calibri" panose="020F0502020204030204" pitchFamily="34" charset="0"/>
              </a:rPr>
              <a:t>Build a layby for lorries in Warrendene Road (would address road safety concerns only) </a:t>
            </a:r>
          </a:p>
          <a:p>
            <a:pPr marL="342900" lvl="0" indent="-342900">
              <a:lnSpc>
                <a:spcPct val="107000"/>
              </a:lnSpc>
              <a:buFont typeface="+mj-lt"/>
              <a:buAutoNum type="arabicPeriod"/>
            </a:pPr>
            <a:r>
              <a:rPr lang="en-US" sz="2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Reorganize the storage of materials and parking / turning arrangements (Owner has already optimized the site layout, but further optimization may be possible with new access) </a:t>
            </a:r>
          </a:p>
          <a:p>
            <a:pPr marL="342900" lvl="0" indent="-342900">
              <a:lnSpc>
                <a:spcPct val="107000"/>
              </a:lnSpc>
              <a:buFont typeface="+mj-lt"/>
              <a:buAutoNum type="arabicPeriod"/>
            </a:pPr>
            <a:r>
              <a:rPr lang="en-US" sz="2600" b="1" dirty="0">
                <a:effectLst/>
                <a:latin typeface="Calibri" panose="020F0502020204030204" pitchFamily="34" charset="0"/>
                <a:ea typeface="Calibri" panose="020F0502020204030204" pitchFamily="34" charset="0"/>
                <a:cs typeface="Calibri" panose="020F0502020204030204" pitchFamily="34" charset="0"/>
              </a:rPr>
              <a:t>Install double yellow lines along Warrendene Road (would displace the lorry parking into Valley Road and other locations).</a:t>
            </a:r>
          </a:p>
          <a:p>
            <a:pPr marL="342900" lvl="0" indent="-342900">
              <a:lnSpc>
                <a:spcPct val="107000"/>
              </a:lnSpc>
              <a:buFont typeface="+mj-lt"/>
              <a:buAutoNum type="arabicPeriod"/>
            </a:pPr>
            <a:r>
              <a:rPr lang="en-US" sz="2600" b="1" dirty="0">
                <a:solidFill>
                  <a:srgbClr val="FFFF00"/>
                </a:solidFill>
                <a:latin typeface="Calibri" panose="020F0502020204030204" pitchFamily="34" charset="0"/>
                <a:ea typeface="Calibri" panose="020F0502020204030204" pitchFamily="34" charset="0"/>
                <a:cs typeface="Calibri" panose="020F0502020204030204" pitchFamily="34" charset="0"/>
              </a:rPr>
              <a:t>Install yellow lines at the cross roads (might be required if the ‘Gate Control Action’ is reintroduced </a:t>
            </a:r>
            <a:endParaRPr lang="en-GB" sz="2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Install white painted boxes/lines across driveways to discourage obstruction. </a:t>
            </a:r>
            <a:endParaRPr lang="en-GB" sz="2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Install markers or small signs to encourage better parking discipline. </a:t>
            </a:r>
            <a:endParaRPr lang="en-GB" sz="2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US" sz="2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Prepare a lorry drivers protocol/instruction/advice sheet and issue to all drivers and third-party hauliers to encourage a more neighborly presence in Warrendene Road. </a:t>
            </a:r>
            <a:endParaRPr lang="en-GB" sz="2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en-US" sz="2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Hold a twice-yearly meeting with the Owner, local residents and the Parish Council to </a:t>
            </a:r>
            <a:r>
              <a:rPr lang="en-US" sz="2600" b="1" dirty="0">
                <a:solidFill>
                  <a:schemeClr val="bg1"/>
                </a:solidFill>
                <a:effectLst/>
                <a:latin typeface="Calibri" panose="020F0502020204030204" pitchFamily="34" charset="0"/>
                <a:ea typeface="Calibri" panose="020F0502020204030204" pitchFamily="34" charset="0"/>
              </a:rPr>
              <a:t> exchange views and foster better neighbor relations</a:t>
            </a:r>
            <a:endParaRPr lang="en-US" sz="2600" b="1" dirty="0">
              <a:solidFill>
                <a:schemeClr val="bg1"/>
              </a:solidFill>
            </a:endParaRPr>
          </a:p>
        </p:txBody>
      </p:sp>
    </p:spTree>
    <p:extLst>
      <p:ext uri="{BB962C8B-B14F-4D97-AF65-F5344CB8AC3E}">
        <p14:creationId xmlns:p14="http://schemas.microsoft.com/office/powerpoint/2010/main" val="3324161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351FB-FE5D-489C-B7EC-8892DD61EB22}"/>
              </a:ext>
            </a:extLst>
          </p:cNvPr>
          <p:cNvSpPr>
            <a:spLocks noGrp="1"/>
          </p:cNvSpPr>
          <p:nvPr>
            <p:ph type="title"/>
          </p:nvPr>
        </p:nvSpPr>
        <p:spPr/>
        <p:txBody>
          <a:bodyPr/>
          <a:lstStyle/>
          <a:p>
            <a:r>
              <a:rPr lang="en-GB" b="1" dirty="0"/>
              <a:t>Reactions to the list of ideas:</a:t>
            </a:r>
          </a:p>
        </p:txBody>
      </p:sp>
      <p:sp>
        <p:nvSpPr>
          <p:cNvPr id="3" name="Content Placeholder 2">
            <a:extLst>
              <a:ext uri="{FF2B5EF4-FFF2-40B4-BE49-F238E27FC236}">
                <a16:creationId xmlns:a16="http://schemas.microsoft.com/office/drawing/2014/main" id="{A20664F6-5644-4271-A093-6BE836D6FFA3}"/>
              </a:ext>
            </a:extLst>
          </p:cNvPr>
          <p:cNvSpPr>
            <a:spLocks noGrp="1"/>
          </p:cNvSpPr>
          <p:nvPr>
            <p:ph idx="1"/>
          </p:nvPr>
        </p:nvSpPr>
        <p:spPr/>
        <p:txBody>
          <a:bodyPr/>
          <a:lstStyle/>
          <a:p>
            <a:r>
              <a:rPr lang="en-GB" dirty="0"/>
              <a:t>The Key parties:</a:t>
            </a:r>
          </a:p>
          <a:p>
            <a:pPr lvl="1"/>
            <a:r>
              <a:rPr lang="en-GB" dirty="0"/>
              <a:t>Support in principle to all ideas</a:t>
            </a:r>
          </a:p>
          <a:p>
            <a:pPr lvl="1"/>
            <a:endParaRPr lang="en-GB" dirty="0"/>
          </a:p>
          <a:p>
            <a:r>
              <a:rPr lang="en-GB" dirty="0"/>
              <a:t>Buckinghamshire Council Local Members</a:t>
            </a:r>
          </a:p>
          <a:p>
            <a:pPr lvl="1"/>
            <a:r>
              <a:rPr lang="en-GB" dirty="0"/>
              <a:t>Reserved their comments/views and subject to residents views</a:t>
            </a:r>
          </a:p>
          <a:p>
            <a:pPr lvl="1"/>
            <a:endParaRPr lang="en-GB" dirty="0"/>
          </a:p>
          <a:p>
            <a:r>
              <a:rPr lang="en-GB" dirty="0"/>
              <a:t>Hughenden Valley Residents Association</a:t>
            </a:r>
          </a:p>
          <a:p>
            <a:pPr lvl="1"/>
            <a:r>
              <a:rPr lang="en-GB" dirty="0"/>
              <a:t>Meeting held on 7</a:t>
            </a:r>
            <a:r>
              <a:rPr lang="en-GB" baseline="30000" dirty="0"/>
              <a:t>th</a:t>
            </a:r>
            <a:r>
              <a:rPr lang="en-GB" dirty="0"/>
              <a:t> September 2021</a:t>
            </a:r>
          </a:p>
          <a:p>
            <a:pPr lvl="1"/>
            <a:r>
              <a:rPr lang="en-GB" dirty="0"/>
              <a:t>Report findings presented to HVRS</a:t>
            </a:r>
          </a:p>
          <a:p>
            <a:pPr lvl="1"/>
            <a:r>
              <a:rPr lang="en-GB" dirty="0"/>
              <a:t>Major objection to new access and customer parking spaces</a:t>
            </a:r>
          </a:p>
        </p:txBody>
      </p:sp>
    </p:spTree>
    <p:extLst>
      <p:ext uri="{BB962C8B-B14F-4D97-AF65-F5344CB8AC3E}">
        <p14:creationId xmlns:p14="http://schemas.microsoft.com/office/powerpoint/2010/main" val="24155284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1EB333-62B7-4B57-8F64-3FAC555E80EB}"/>
              </a:ext>
            </a:extLst>
          </p:cNvPr>
          <p:cNvPicPr>
            <a:picLocks noChangeAspect="1"/>
          </p:cNvPicPr>
          <p:nvPr/>
        </p:nvPicPr>
        <p:blipFill rotWithShape="1">
          <a:blip r:embed="rId3"/>
          <a:srcRect l="36640" t="28841" r="12090" b="10363"/>
          <a:stretch/>
        </p:blipFill>
        <p:spPr>
          <a:xfrm>
            <a:off x="-1" y="0"/>
            <a:ext cx="10287001" cy="6858000"/>
          </a:xfrm>
          <a:prstGeom prst="rect">
            <a:avLst/>
          </a:prstGeom>
        </p:spPr>
      </p:pic>
      <p:sp>
        <p:nvSpPr>
          <p:cNvPr id="5" name="TextBox 4">
            <a:extLst>
              <a:ext uri="{FF2B5EF4-FFF2-40B4-BE49-F238E27FC236}">
                <a16:creationId xmlns:a16="http://schemas.microsoft.com/office/drawing/2014/main" id="{499B4C3B-F530-4462-8E25-C387FDCD0726}"/>
              </a:ext>
            </a:extLst>
          </p:cNvPr>
          <p:cNvSpPr txBox="1"/>
          <p:nvPr/>
        </p:nvSpPr>
        <p:spPr>
          <a:xfrm>
            <a:off x="6610662" y="215180"/>
            <a:ext cx="5276538" cy="2862322"/>
          </a:xfrm>
          <a:prstGeom prst="rect">
            <a:avLst/>
          </a:prstGeom>
          <a:solidFill>
            <a:schemeClr val="accent1">
              <a:tint val="20000"/>
            </a:schemeClr>
          </a:solidFill>
        </p:spPr>
        <p:txBody>
          <a:bodyPr wrap="square" rtlCol="0">
            <a:spAutoFit/>
          </a:bodyPr>
          <a:lstStyle/>
          <a:p>
            <a:pPr marL="285750" indent="-285750">
              <a:buFont typeface="Arial" panose="020B0604020202020204" pitchFamily="34" charset="0"/>
              <a:buChar char="•"/>
            </a:pPr>
            <a:r>
              <a:rPr lang="en-US" b="1" dirty="0"/>
              <a:t>2 lane – Entry Only</a:t>
            </a:r>
          </a:p>
          <a:p>
            <a:pPr marL="742950" lvl="1" indent="-285750">
              <a:buFont typeface="Arial" panose="020B0604020202020204" pitchFamily="34" charset="0"/>
              <a:buChar char="•"/>
            </a:pPr>
            <a:r>
              <a:rPr lang="en-US" b="1" dirty="0"/>
              <a:t>One lane for lorries</a:t>
            </a:r>
          </a:p>
          <a:p>
            <a:pPr marL="742950" lvl="1" indent="-285750">
              <a:buFont typeface="Arial" panose="020B0604020202020204" pitchFamily="34" charset="0"/>
              <a:buChar char="•"/>
            </a:pPr>
            <a:r>
              <a:rPr lang="en-US" b="1" dirty="0"/>
              <a:t>One lane for customers</a:t>
            </a:r>
          </a:p>
          <a:p>
            <a:pPr marL="285750" indent="-285750">
              <a:buFont typeface="Arial" panose="020B0604020202020204" pitchFamily="34" charset="0"/>
              <a:buChar char="•"/>
            </a:pPr>
            <a:r>
              <a:rPr lang="en-US" b="1" dirty="0"/>
              <a:t>Could accommodate up to 6 lorries parking</a:t>
            </a:r>
          </a:p>
          <a:p>
            <a:pPr marL="285750" indent="-285750">
              <a:buFont typeface="Arial" panose="020B0604020202020204" pitchFamily="34" charset="0"/>
              <a:buChar char="•"/>
            </a:pPr>
            <a:r>
              <a:rPr lang="en-US" b="1" dirty="0"/>
              <a:t>Existing access – Exit Only</a:t>
            </a:r>
            <a:endParaRPr lang="en-GB" b="1" dirty="0"/>
          </a:p>
          <a:p>
            <a:pPr marL="285750" indent="-285750">
              <a:buFont typeface="Arial" panose="020B0604020202020204" pitchFamily="34" charset="0"/>
              <a:buChar char="•"/>
            </a:pPr>
            <a:r>
              <a:rPr lang="en-US" b="1" dirty="0"/>
              <a:t>Would require planning permission</a:t>
            </a:r>
          </a:p>
          <a:p>
            <a:pPr marL="285750" indent="-285750">
              <a:buFont typeface="Arial" panose="020B0604020202020204" pitchFamily="34" charset="0"/>
              <a:buChar char="•"/>
            </a:pPr>
            <a:r>
              <a:rPr lang="en-US" b="1" dirty="0"/>
              <a:t>Green Belt Policy exists</a:t>
            </a:r>
          </a:p>
          <a:p>
            <a:pPr marL="285750" indent="-285750">
              <a:buFont typeface="Arial" panose="020B0604020202020204" pitchFamily="34" charset="0"/>
              <a:buChar char="•"/>
            </a:pPr>
            <a:r>
              <a:rPr lang="en-US" b="1" dirty="0"/>
              <a:t>Would require tree and planting screening.</a:t>
            </a:r>
          </a:p>
          <a:p>
            <a:pPr marL="285750" indent="-285750">
              <a:buFont typeface="Arial" panose="020B0604020202020204" pitchFamily="34" charset="0"/>
              <a:buChar char="•"/>
            </a:pPr>
            <a:r>
              <a:rPr lang="en-US" b="1" dirty="0"/>
              <a:t>Is within third party land</a:t>
            </a:r>
          </a:p>
          <a:p>
            <a:pPr marL="285750" indent="-285750">
              <a:buFont typeface="Arial" panose="020B0604020202020204" pitchFamily="34" charset="0"/>
              <a:buChar char="•"/>
            </a:pPr>
            <a:r>
              <a:rPr lang="en-US" b="1" dirty="0"/>
              <a:t>Improvement to Bryants Bottom Road necessary</a:t>
            </a:r>
          </a:p>
        </p:txBody>
      </p:sp>
    </p:spTree>
    <p:extLst>
      <p:ext uri="{BB962C8B-B14F-4D97-AF65-F5344CB8AC3E}">
        <p14:creationId xmlns:p14="http://schemas.microsoft.com/office/powerpoint/2010/main" val="1742146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EE32F2-7524-455A-809D-8AD0950366DA}"/>
              </a:ext>
            </a:extLst>
          </p:cNvPr>
          <p:cNvPicPr/>
          <p:nvPr/>
        </p:nvPicPr>
        <p:blipFill rotWithShape="1">
          <a:blip r:embed="rId2"/>
          <a:srcRect l="33870" t="22200" r="33687" b="28214"/>
          <a:stretch/>
        </p:blipFill>
        <p:spPr bwMode="auto">
          <a:xfrm>
            <a:off x="0" y="0"/>
            <a:ext cx="7843101" cy="6858000"/>
          </a:xfrm>
          <a:prstGeom prst="rect">
            <a:avLst/>
          </a:prstGeom>
          <a:ln>
            <a:noFill/>
          </a:ln>
          <a:extLst>
            <a:ext uri="{53640926-AAD7-44D8-BBD7-CCE9431645EC}">
              <a14:shadowObscured xmlns:a14="http://schemas.microsoft.com/office/drawing/2010/main"/>
            </a:ext>
          </a:extLst>
        </p:spPr>
      </p:pic>
      <p:cxnSp>
        <p:nvCxnSpPr>
          <p:cNvPr id="6" name="Straight Arrow Connector 5">
            <a:extLst>
              <a:ext uri="{FF2B5EF4-FFF2-40B4-BE49-F238E27FC236}">
                <a16:creationId xmlns:a16="http://schemas.microsoft.com/office/drawing/2014/main" id="{A327974D-7C0C-4D2A-8071-2EAAB889606F}"/>
              </a:ext>
            </a:extLst>
          </p:cNvPr>
          <p:cNvCxnSpPr>
            <a:cxnSpLocks/>
          </p:cNvCxnSpPr>
          <p:nvPr/>
        </p:nvCxnSpPr>
        <p:spPr>
          <a:xfrm>
            <a:off x="5590095" y="1602557"/>
            <a:ext cx="0" cy="1932495"/>
          </a:xfrm>
          <a:prstGeom prst="straightConnector1">
            <a:avLst/>
          </a:prstGeom>
          <a:ln w="984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0E1FE2C-F9E8-4428-92A2-44C4E5945AB6}"/>
              </a:ext>
            </a:extLst>
          </p:cNvPr>
          <p:cNvCxnSpPr>
            <a:cxnSpLocks/>
          </p:cNvCxnSpPr>
          <p:nvPr/>
        </p:nvCxnSpPr>
        <p:spPr>
          <a:xfrm flipV="1">
            <a:off x="4628561" y="3610466"/>
            <a:ext cx="2111604" cy="754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F9F36F1-7111-46DB-A76D-486AD9BAF2AA}"/>
              </a:ext>
            </a:extLst>
          </p:cNvPr>
          <p:cNvSpPr txBox="1"/>
          <p:nvPr/>
        </p:nvSpPr>
        <p:spPr>
          <a:xfrm>
            <a:off x="8229601" y="1100557"/>
            <a:ext cx="3553905" cy="1477328"/>
          </a:xfrm>
          <a:prstGeom prst="rect">
            <a:avLst/>
          </a:prstGeom>
          <a:noFill/>
        </p:spPr>
        <p:txBody>
          <a:bodyPr wrap="square" rtlCol="0">
            <a:spAutoFit/>
          </a:bodyPr>
          <a:lstStyle/>
          <a:p>
            <a:r>
              <a:rPr lang="en-GB" sz="2400" dirty="0" err="1"/>
              <a:t>Approx</a:t>
            </a:r>
            <a:r>
              <a:rPr lang="en-GB" sz="2400" dirty="0"/>
              <a:t> position of proposed access</a:t>
            </a:r>
          </a:p>
          <a:p>
            <a:endParaRPr lang="en-GB" sz="2400" dirty="0"/>
          </a:p>
          <a:p>
            <a:endParaRPr lang="en-GB" dirty="0"/>
          </a:p>
        </p:txBody>
      </p:sp>
    </p:spTree>
    <p:extLst>
      <p:ext uri="{BB962C8B-B14F-4D97-AF65-F5344CB8AC3E}">
        <p14:creationId xmlns:p14="http://schemas.microsoft.com/office/powerpoint/2010/main" val="174137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B0C61-A0D5-48D8-9AE2-3598E0564C6F}"/>
              </a:ext>
            </a:extLst>
          </p:cNvPr>
          <p:cNvSpPr>
            <a:spLocks noGrp="1"/>
          </p:cNvSpPr>
          <p:nvPr>
            <p:ph type="title"/>
          </p:nvPr>
        </p:nvSpPr>
        <p:spPr>
          <a:xfrm>
            <a:off x="658318" y="18255"/>
            <a:ext cx="10515600" cy="1325563"/>
          </a:xfrm>
        </p:spPr>
        <p:txBody>
          <a:bodyPr>
            <a:normAutofit/>
          </a:bodyPr>
          <a:lstStyle/>
          <a:p>
            <a:r>
              <a:rPr lang="en-US" sz="4000" b="1" dirty="0"/>
              <a:t>Major objection from HVRA:</a:t>
            </a:r>
            <a:endParaRPr lang="en-GB" sz="4000" b="1" dirty="0"/>
          </a:p>
        </p:txBody>
      </p:sp>
      <p:sp>
        <p:nvSpPr>
          <p:cNvPr id="3" name="Content Placeholder 2">
            <a:extLst>
              <a:ext uri="{FF2B5EF4-FFF2-40B4-BE49-F238E27FC236}">
                <a16:creationId xmlns:a16="http://schemas.microsoft.com/office/drawing/2014/main" id="{9A9E2FE3-9F38-4FEC-A00C-3B5F5EEE5013}"/>
              </a:ext>
            </a:extLst>
          </p:cNvPr>
          <p:cNvSpPr>
            <a:spLocks noGrp="1"/>
          </p:cNvSpPr>
          <p:nvPr>
            <p:ph idx="1"/>
          </p:nvPr>
        </p:nvSpPr>
        <p:spPr>
          <a:xfrm>
            <a:off x="208614" y="1343818"/>
            <a:ext cx="7496331" cy="4952051"/>
          </a:xfrm>
        </p:spPr>
        <p:txBody>
          <a:bodyPr>
            <a:normAutofit fontScale="92500"/>
          </a:bodyPr>
          <a:lstStyle/>
          <a:p>
            <a:pPr marL="0" lvl="0" indent="0" algn="just">
              <a:lnSpc>
                <a:spcPct val="107000"/>
              </a:lnSpc>
              <a:buNone/>
            </a:pPr>
            <a:r>
              <a:rPr lang="en-GB" sz="2400" dirty="0">
                <a:effectLst/>
                <a:latin typeface="Calibri" panose="020F0502020204030204" pitchFamily="34" charset="0"/>
                <a:ea typeface="Calibri" panose="020F0502020204030204" pitchFamily="34" charset="0"/>
                <a:cs typeface="Calibri" panose="020F0502020204030204" pitchFamily="34" charset="0"/>
              </a:rPr>
              <a:t>Concerned that a new access road and customer parking spaces would: </a:t>
            </a:r>
          </a:p>
          <a:p>
            <a:pPr marL="342900" lvl="0" indent="-342900" algn="just">
              <a:lnSpc>
                <a:spcPct val="107000"/>
              </a:lnSpc>
              <a:buFont typeface="Symbol" panose="05050102010706020507" pitchFamily="18" charset="2"/>
              <a:buChar char=""/>
            </a:pPr>
            <a:endParaRPr lang="en-GB" sz="24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Calibri" panose="020F0502020204030204" pitchFamily="34" charset="0"/>
              </a:rPr>
              <a:t>Lead to an expansion of the Country Supplies business and intensification of lorry traffic and more lorry parking.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Calibri" panose="020F0502020204030204" pitchFamily="34" charset="0"/>
              </a:rPr>
              <a:t>Create a car and lorry park in the field, in the Green Belt/AONB.</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Calibri" panose="020F0502020204030204" pitchFamily="34" charset="0"/>
              </a:rPr>
              <a:t>Damage the countryside, hedges, habitat, rural outlook and views.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Calibri" panose="020F0502020204030204" pitchFamily="34" charset="0"/>
              </a:rPr>
              <a:t>Create road safety risks and highway operational problems at the cross roads and in Bryants Bottom Road.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759354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F3BD-AF9F-49FA-B38F-B7ED466B990C}"/>
              </a:ext>
            </a:extLst>
          </p:cNvPr>
          <p:cNvSpPr>
            <a:spLocks noGrp="1"/>
          </p:cNvSpPr>
          <p:nvPr>
            <p:ph type="title"/>
          </p:nvPr>
        </p:nvSpPr>
        <p:spPr>
          <a:xfrm>
            <a:off x="385713" y="129455"/>
            <a:ext cx="10515600" cy="1325563"/>
          </a:xfrm>
        </p:spPr>
        <p:txBody>
          <a:bodyPr>
            <a:normAutofit/>
          </a:bodyPr>
          <a:lstStyle/>
          <a:p>
            <a:r>
              <a:rPr lang="en-US" sz="4000" b="1" dirty="0"/>
              <a:t>The suggested way forward:</a:t>
            </a:r>
            <a:endParaRPr lang="en-GB" sz="4000" b="1" dirty="0"/>
          </a:p>
        </p:txBody>
      </p:sp>
      <p:sp>
        <p:nvSpPr>
          <p:cNvPr id="3" name="Content Placeholder 2">
            <a:extLst>
              <a:ext uri="{FF2B5EF4-FFF2-40B4-BE49-F238E27FC236}">
                <a16:creationId xmlns:a16="http://schemas.microsoft.com/office/drawing/2014/main" id="{E339C49B-E7C1-422A-A38C-840F5F4D8869}"/>
              </a:ext>
            </a:extLst>
          </p:cNvPr>
          <p:cNvSpPr>
            <a:spLocks noGrp="1"/>
          </p:cNvSpPr>
          <p:nvPr>
            <p:ph idx="1"/>
          </p:nvPr>
        </p:nvSpPr>
        <p:spPr>
          <a:xfrm>
            <a:off x="557981" y="1455018"/>
            <a:ext cx="6926902" cy="4721945"/>
          </a:xfrm>
        </p:spPr>
        <p:txBody>
          <a:bodyPr>
            <a:normAutofit/>
          </a:bodyPr>
          <a:lstStyle/>
          <a:p>
            <a:r>
              <a:rPr lang="en-US" b="1" dirty="0"/>
              <a:t>Two Key Objectives:</a:t>
            </a:r>
          </a:p>
          <a:p>
            <a:pPr lvl="1">
              <a:buFont typeface="Courier New" panose="02070309020205020404" pitchFamily="49" charset="0"/>
              <a:buChar char="o"/>
            </a:pPr>
            <a:r>
              <a:rPr lang="en-GB" sz="2000" i="1" dirty="0"/>
              <a:t>To Reduce lorry parking demand</a:t>
            </a:r>
          </a:p>
          <a:p>
            <a:pPr lvl="1">
              <a:buFont typeface="Courier New" panose="02070309020205020404" pitchFamily="49" charset="0"/>
              <a:buChar char="o"/>
            </a:pPr>
            <a:r>
              <a:rPr lang="en-GB" sz="2000" i="1" dirty="0"/>
              <a:t>To Foster good relations between residents, Country Supplies and lorry drivers</a:t>
            </a:r>
          </a:p>
          <a:p>
            <a:pPr lvl="2">
              <a:buFont typeface="Courier New" panose="02070309020205020404" pitchFamily="49" charset="0"/>
              <a:buChar char="o"/>
            </a:pPr>
            <a:r>
              <a:rPr lang="en-GB" sz="1600" dirty="0"/>
              <a:t>Both Objectives - supported by specific Actions</a:t>
            </a:r>
          </a:p>
          <a:p>
            <a:pPr lvl="2">
              <a:buFont typeface="Courier New" panose="02070309020205020404" pitchFamily="49" charset="0"/>
              <a:buChar char="o"/>
            </a:pPr>
            <a:r>
              <a:rPr lang="en-GB" sz="1600" dirty="0"/>
              <a:t>Seem to have a consensus of support</a:t>
            </a:r>
          </a:p>
          <a:p>
            <a:endParaRPr lang="en-GB" dirty="0"/>
          </a:p>
          <a:p>
            <a:r>
              <a:rPr lang="en-GB" dirty="0"/>
              <a:t>A third Key Objective?:</a:t>
            </a:r>
          </a:p>
          <a:p>
            <a:pPr lvl="1"/>
            <a:r>
              <a:rPr lang="en-GB" sz="2000" i="1" dirty="0"/>
              <a:t>A new access into the site, customer parking spaces</a:t>
            </a:r>
          </a:p>
          <a:p>
            <a:pPr lvl="2"/>
            <a:r>
              <a:rPr lang="en-GB" sz="1600" dirty="0"/>
              <a:t>Would accommodate lorry parking and customer parking that would otherwise occur on Warrendene Road</a:t>
            </a:r>
          </a:p>
          <a:p>
            <a:pPr lvl="2"/>
            <a:r>
              <a:rPr lang="en-GB" sz="1600" dirty="0"/>
              <a:t>Is very controversial and objected to by HVRA</a:t>
            </a:r>
          </a:p>
          <a:p>
            <a:pPr lvl="1"/>
            <a:endParaRPr lang="en-GB" dirty="0"/>
          </a:p>
          <a:p>
            <a:endParaRPr lang="en-GB" dirty="0"/>
          </a:p>
        </p:txBody>
      </p:sp>
    </p:spTree>
    <p:extLst>
      <p:ext uri="{BB962C8B-B14F-4D97-AF65-F5344CB8AC3E}">
        <p14:creationId xmlns:p14="http://schemas.microsoft.com/office/powerpoint/2010/main" val="1341859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9BB505-D7D3-474D-A436-442C8559C1D7}"/>
              </a:ext>
            </a:extLst>
          </p:cNvPr>
          <p:cNvPicPr>
            <a:picLocks noChangeAspect="1"/>
          </p:cNvPicPr>
          <p:nvPr/>
        </p:nvPicPr>
        <p:blipFill>
          <a:blip r:embed="rId2"/>
          <a:stretch>
            <a:fillRect/>
          </a:stretch>
        </p:blipFill>
        <p:spPr>
          <a:xfrm>
            <a:off x="335627" y="1959606"/>
            <a:ext cx="11711010" cy="1990617"/>
          </a:xfrm>
          <a:prstGeom prst="rect">
            <a:avLst/>
          </a:prstGeom>
        </p:spPr>
      </p:pic>
      <p:sp>
        <p:nvSpPr>
          <p:cNvPr id="10" name="TextBox 9">
            <a:extLst>
              <a:ext uri="{FF2B5EF4-FFF2-40B4-BE49-F238E27FC236}">
                <a16:creationId xmlns:a16="http://schemas.microsoft.com/office/drawing/2014/main" id="{5F8D77A0-7E17-4BD2-80E4-696260D1015D}"/>
              </a:ext>
            </a:extLst>
          </p:cNvPr>
          <p:cNvSpPr txBox="1"/>
          <p:nvPr/>
        </p:nvSpPr>
        <p:spPr>
          <a:xfrm>
            <a:off x="5641383" y="2975674"/>
            <a:ext cx="914400" cy="914400"/>
          </a:xfrm>
          <a:prstGeom prst="rect">
            <a:avLst/>
          </a:prstGeom>
          <a:noFill/>
        </p:spPr>
        <p:txBody>
          <a:bodyPr wrap="square" rtlCol="0">
            <a:spAutoFit/>
          </a:bodyPr>
          <a:lstStyle/>
          <a:p>
            <a:endParaRPr lang="en-GB" dirty="0"/>
          </a:p>
        </p:txBody>
      </p:sp>
      <p:sp>
        <p:nvSpPr>
          <p:cNvPr id="11" name="TextBox 10">
            <a:extLst>
              <a:ext uri="{FF2B5EF4-FFF2-40B4-BE49-F238E27FC236}">
                <a16:creationId xmlns:a16="http://schemas.microsoft.com/office/drawing/2014/main" id="{4378C715-D02D-438D-9657-AF0AA325EBFC}"/>
              </a:ext>
            </a:extLst>
          </p:cNvPr>
          <p:cNvSpPr txBox="1"/>
          <p:nvPr/>
        </p:nvSpPr>
        <p:spPr>
          <a:xfrm>
            <a:off x="5563891" y="2925308"/>
            <a:ext cx="914400" cy="914400"/>
          </a:xfrm>
          <a:prstGeom prst="rect">
            <a:avLst/>
          </a:prstGeom>
          <a:noFill/>
        </p:spPr>
        <p:txBody>
          <a:bodyPr wrap="square" rtlCol="0">
            <a:spAutoFit/>
          </a:bodyPr>
          <a:lstStyle/>
          <a:p>
            <a:endParaRPr lang="en-GB" dirty="0"/>
          </a:p>
        </p:txBody>
      </p:sp>
      <p:sp>
        <p:nvSpPr>
          <p:cNvPr id="12" name="TextBox 11">
            <a:extLst>
              <a:ext uri="{FF2B5EF4-FFF2-40B4-BE49-F238E27FC236}">
                <a16:creationId xmlns:a16="http://schemas.microsoft.com/office/drawing/2014/main" id="{B2407CFD-CC3E-41CF-8155-7BB5BF23B74A}"/>
              </a:ext>
            </a:extLst>
          </p:cNvPr>
          <p:cNvSpPr txBox="1"/>
          <p:nvPr/>
        </p:nvSpPr>
        <p:spPr>
          <a:xfrm>
            <a:off x="1208868" y="94815"/>
            <a:ext cx="5346915" cy="646331"/>
          </a:xfrm>
          <a:prstGeom prst="rect">
            <a:avLst/>
          </a:prstGeom>
          <a:noFill/>
        </p:spPr>
        <p:txBody>
          <a:bodyPr wrap="square" rtlCol="0">
            <a:spAutoFit/>
          </a:bodyPr>
          <a:lstStyle/>
          <a:p>
            <a:r>
              <a:rPr lang="en-US" sz="3600" dirty="0"/>
              <a:t>Key Objective  1</a:t>
            </a:r>
            <a:endParaRPr lang="en-GB" sz="3600" dirty="0"/>
          </a:p>
        </p:txBody>
      </p:sp>
      <p:sp>
        <p:nvSpPr>
          <p:cNvPr id="13" name="TextBox 12">
            <a:extLst>
              <a:ext uri="{FF2B5EF4-FFF2-40B4-BE49-F238E27FC236}">
                <a16:creationId xmlns:a16="http://schemas.microsoft.com/office/drawing/2014/main" id="{1237C803-6A6A-45F7-9EC1-CEF1AF468BE7}"/>
              </a:ext>
            </a:extLst>
          </p:cNvPr>
          <p:cNvSpPr txBox="1"/>
          <p:nvPr/>
        </p:nvSpPr>
        <p:spPr>
          <a:xfrm>
            <a:off x="335627" y="982575"/>
            <a:ext cx="10762938" cy="523220"/>
          </a:xfrm>
          <a:prstGeom prst="rect">
            <a:avLst/>
          </a:prstGeom>
          <a:noFill/>
        </p:spPr>
        <p:txBody>
          <a:bodyPr wrap="square" rtlCol="0">
            <a:spAutoFit/>
          </a:bodyPr>
          <a:lstStyle/>
          <a:p>
            <a:r>
              <a:rPr lang="en-US" sz="2800" dirty="0"/>
              <a:t>Appears to have a consensus of support from the key parties:</a:t>
            </a:r>
            <a:endParaRPr lang="en-GB" sz="2800" dirty="0"/>
          </a:p>
        </p:txBody>
      </p:sp>
    </p:spTree>
    <p:extLst>
      <p:ext uri="{BB962C8B-B14F-4D97-AF65-F5344CB8AC3E}">
        <p14:creationId xmlns:p14="http://schemas.microsoft.com/office/powerpoint/2010/main" val="15565477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A1514-5639-4534-8B1B-A2456AC9EC97}"/>
              </a:ext>
            </a:extLst>
          </p:cNvPr>
          <p:cNvSpPr>
            <a:spLocks noGrp="1"/>
          </p:cNvSpPr>
          <p:nvPr>
            <p:ph type="title"/>
          </p:nvPr>
        </p:nvSpPr>
        <p:spPr>
          <a:xfrm>
            <a:off x="309968" y="-158887"/>
            <a:ext cx="11562242" cy="1325563"/>
          </a:xfrm>
        </p:spPr>
        <p:txBody>
          <a:bodyPr>
            <a:normAutofit/>
          </a:bodyPr>
          <a:lstStyle/>
          <a:p>
            <a:r>
              <a:rPr lang="en-GB" sz="2400" b="1" dirty="0"/>
              <a:t>Ideas that could support Objective 1:</a:t>
            </a:r>
          </a:p>
        </p:txBody>
      </p:sp>
      <p:sp>
        <p:nvSpPr>
          <p:cNvPr id="7" name="TextBox 6">
            <a:extLst>
              <a:ext uri="{FF2B5EF4-FFF2-40B4-BE49-F238E27FC236}">
                <a16:creationId xmlns:a16="http://schemas.microsoft.com/office/drawing/2014/main" id="{B75EDF1E-1968-4407-8F9B-5C8D01C41425}"/>
              </a:ext>
            </a:extLst>
          </p:cNvPr>
          <p:cNvSpPr txBox="1"/>
          <p:nvPr/>
        </p:nvSpPr>
        <p:spPr>
          <a:xfrm>
            <a:off x="121193" y="1257671"/>
            <a:ext cx="7298939" cy="5017527"/>
          </a:xfrm>
          <a:prstGeom prst="rect">
            <a:avLst/>
          </a:prstGeom>
          <a:solidFill>
            <a:schemeClr val="tx1"/>
          </a:solidFill>
        </p:spPr>
        <p:txBody>
          <a:bodyPr wrap="square">
            <a:spAutoFit/>
          </a:bodyPr>
          <a:lstStyle/>
          <a:p>
            <a:pPr marL="342900" lvl="0" indent="-342900" algn="just">
              <a:lnSpc>
                <a:spcPct val="107000"/>
              </a:lnSpc>
              <a:buSzPts val="1200"/>
              <a:buFont typeface="Symbol" panose="05050102010706020507" pitchFamily="18" charset="2"/>
              <a:buChar char=""/>
            </a:pPr>
            <a:r>
              <a:rPr lang="en-GB" sz="2000" b="1" u="sng"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Lorry Logistics: </a:t>
            </a:r>
            <a:r>
              <a:rPr lang="en-GB"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Identify and implement all opportunities to plan, manage and control lorries to and from Oakleaf Farm to reduce parking demand (and very early morning arrivals) on Warrendene Road. </a:t>
            </a:r>
            <a:endPar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200"/>
              <a:buFont typeface="Symbol" panose="05050102010706020507" pitchFamily="18" charset="2"/>
              <a:buChar char=""/>
            </a:pPr>
            <a:r>
              <a:rPr lang="en-GB" sz="2000" b="1" u="sng"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Alternative parking locations: </a:t>
            </a:r>
            <a:r>
              <a:rPr lang="en-GB"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Identify possible suitable locations for lorries to wait in the wider area and incorporated these into the logistic planning for Country Supplies own fleet and also the driver’s protocol for third party hauliers.</a:t>
            </a:r>
            <a:endPar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buSzPts val="1200"/>
              <a:buFont typeface="Symbol" panose="05050102010706020507" pitchFamily="18" charset="2"/>
              <a:buChar char=""/>
            </a:pPr>
            <a:r>
              <a:rPr lang="en-GB" sz="2000" b="1" u="sng"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Gate Control and Sharna Artic Actions: </a:t>
            </a:r>
            <a:r>
              <a:rPr lang="en-GB"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Review the acceptability of re-introducing the gate control action and Shana artic action, given the unintended consequences described in this report. </a:t>
            </a:r>
            <a:endPar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200"/>
              <a:buFont typeface="Symbol" panose="05050102010706020507" pitchFamily="18" charset="2"/>
              <a:buChar char=""/>
            </a:pPr>
            <a:r>
              <a:rPr lang="en-GB" sz="2000" b="1" u="sng"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Condition 2 GVOL: </a:t>
            </a:r>
            <a:r>
              <a:rPr lang="en-GB"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Consider whether full compliance with the GVOL right turn Condition 2 out of Oakleaf Farm is necessary form a Highways perspective.</a:t>
            </a:r>
            <a:endPar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200"/>
              <a:buFont typeface="Symbol" panose="05050102010706020507" pitchFamily="18" charset="2"/>
              <a:buChar char=""/>
            </a:pPr>
            <a:endPar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4621EFDC-9492-4CD8-A4B0-D8690EBFD8D6}"/>
              </a:ext>
            </a:extLst>
          </p:cNvPr>
          <p:cNvSpPr txBox="1"/>
          <p:nvPr/>
        </p:nvSpPr>
        <p:spPr>
          <a:xfrm>
            <a:off x="7550870" y="1257671"/>
            <a:ext cx="3987538" cy="2250103"/>
          </a:xfrm>
          <a:prstGeom prst="rect">
            <a:avLst/>
          </a:prstGeom>
          <a:noFill/>
        </p:spPr>
        <p:txBody>
          <a:bodyPr wrap="square" rtlCol="0">
            <a:spAutoFit/>
          </a:bodyPr>
          <a:lstStyle/>
          <a:p>
            <a:pPr algn="just">
              <a:lnSpc>
                <a:spcPct val="107000"/>
              </a:lnSpc>
              <a:spcAft>
                <a:spcPts val="800"/>
              </a:spcAft>
            </a:pPr>
            <a:r>
              <a:rPr lang="en-GB" sz="1600" b="1" dirty="0"/>
              <a:t>An implied Action: E</a:t>
            </a:r>
            <a:r>
              <a:rPr lang="en-GB" sz="1800" dirty="0">
                <a:effectLst/>
                <a:latin typeface="Calibri" panose="020F0502020204030204" pitchFamily="34" charset="0"/>
                <a:ea typeface="Calibri" panose="020F0502020204030204" pitchFamily="34" charset="0"/>
                <a:cs typeface="Calibri" panose="020F0502020204030204" pitchFamily="34" charset="0"/>
              </a:rPr>
              <a:t>nsure any operational actions or changes associated with the ideas that are eventually agreed at Oakleaf Farm do not have an adverse impact on the Shana site (and vice versa).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108365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421BC84-1866-4305-A13B-428682A842D3}"/>
              </a:ext>
            </a:extLst>
          </p:cNvPr>
          <p:cNvPicPr>
            <a:picLocks noChangeAspect="1"/>
          </p:cNvPicPr>
          <p:nvPr/>
        </p:nvPicPr>
        <p:blipFill>
          <a:blip r:embed="rId2"/>
          <a:stretch>
            <a:fillRect/>
          </a:stretch>
        </p:blipFill>
        <p:spPr>
          <a:xfrm>
            <a:off x="165585" y="2395110"/>
            <a:ext cx="11711011" cy="1375474"/>
          </a:xfrm>
          <a:prstGeom prst="rect">
            <a:avLst/>
          </a:prstGeom>
        </p:spPr>
      </p:pic>
      <p:sp>
        <p:nvSpPr>
          <p:cNvPr id="10" name="TextBox 9">
            <a:extLst>
              <a:ext uri="{FF2B5EF4-FFF2-40B4-BE49-F238E27FC236}">
                <a16:creationId xmlns:a16="http://schemas.microsoft.com/office/drawing/2014/main" id="{5F8D77A0-7E17-4BD2-80E4-696260D1015D}"/>
              </a:ext>
            </a:extLst>
          </p:cNvPr>
          <p:cNvSpPr txBox="1"/>
          <p:nvPr/>
        </p:nvSpPr>
        <p:spPr>
          <a:xfrm>
            <a:off x="5641383" y="2975674"/>
            <a:ext cx="914400" cy="914400"/>
          </a:xfrm>
          <a:prstGeom prst="rect">
            <a:avLst/>
          </a:prstGeom>
          <a:noFill/>
        </p:spPr>
        <p:txBody>
          <a:bodyPr wrap="square" rtlCol="0">
            <a:spAutoFit/>
          </a:bodyPr>
          <a:lstStyle/>
          <a:p>
            <a:endParaRPr lang="en-GB" dirty="0"/>
          </a:p>
        </p:txBody>
      </p:sp>
      <p:sp>
        <p:nvSpPr>
          <p:cNvPr id="11" name="TextBox 10">
            <a:extLst>
              <a:ext uri="{FF2B5EF4-FFF2-40B4-BE49-F238E27FC236}">
                <a16:creationId xmlns:a16="http://schemas.microsoft.com/office/drawing/2014/main" id="{4378C715-D02D-438D-9657-AF0AA325EBFC}"/>
              </a:ext>
            </a:extLst>
          </p:cNvPr>
          <p:cNvSpPr txBox="1"/>
          <p:nvPr/>
        </p:nvSpPr>
        <p:spPr>
          <a:xfrm>
            <a:off x="5563891" y="2925308"/>
            <a:ext cx="914400" cy="914400"/>
          </a:xfrm>
          <a:prstGeom prst="rect">
            <a:avLst/>
          </a:prstGeom>
          <a:noFill/>
        </p:spPr>
        <p:txBody>
          <a:bodyPr wrap="square" rtlCol="0">
            <a:spAutoFit/>
          </a:bodyPr>
          <a:lstStyle/>
          <a:p>
            <a:endParaRPr lang="en-GB" dirty="0"/>
          </a:p>
        </p:txBody>
      </p:sp>
      <p:sp>
        <p:nvSpPr>
          <p:cNvPr id="12" name="TextBox 11">
            <a:extLst>
              <a:ext uri="{FF2B5EF4-FFF2-40B4-BE49-F238E27FC236}">
                <a16:creationId xmlns:a16="http://schemas.microsoft.com/office/drawing/2014/main" id="{B2407CFD-CC3E-41CF-8155-7BB5BF23B74A}"/>
              </a:ext>
            </a:extLst>
          </p:cNvPr>
          <p:cNvSpPr txBox="1"/>
          <p:nvPr/>
        </p:nvSpPr>
        <p:spPr>
          <a:xfrm>
            <a:off x="1208868" y="94815"/>
            <a:ext cx="5346915" cy="646331"/>
          </a:xfrm>
          <a:prstGeom prst="rect">
            <a:avLst/>
          </a:prstGeom>
          <a:noFill/>
        </p:spPr>
        <p:txBody>
          <a:bodyPr wrap="square" rtlCol="0">
            <a:spAutoFit/>
          </a:bodyPr>
          <a:lstStyle/>
          <a:p>
            <a:r>
              <a:rPr lang="en-US" sz="3600" dirty="0"/>
              <a:t>Key Objective 2</a:t>
            </a:r>
            <a:endParaRPr lang="en-GB" sz="3600" dirty="0"/>
          </a:p>
        </p:txBody>
      </p:sp>
      <p:sp>
        <p:nvSpPr>
          <p:cNvPr id="13" name="TextBox 12">
            <a:extLst>
              <a:ext uri="{FF2B5EF4-FFF2-40B4-BE49-F238E27FC236}">
                <a16:creationId xmlns:a16="http://schemas.microsoft.com/office/drawing/2014/main" id="{1237C803-6A6A-45F7-9EC1-CEF1AF468BE7}"/>
              </a:ext>
            </a:extLst>
          </p:cNvPr>
          <p:cNvSpPr txBox="1"/>
          <p:nvPr/>
        </p:nvSpPr>
        <p:spPr>
          <a:xfrm>
            <a:off x="335627" y="982575"/>
            <a:ext cx="10762938" cy="523220"/>
          </a:xfrm>
          <a:prstGeom prst="rect">
            <a:avLst/>
          </a:prstGeom>
          <a:noFill/>
        </p:spPr>
        <p:txBody>
          <a:bodyPr wrap="square" rtlCol="0">
            <a:spAutoFit/>
          </a:bodyPr>
          <a:lstStyle/>
          <a:p>
            <a:r>
              <a:rPr lang="en-US" sz="2800" dirty="0"/>
              <a:t>Appears to have a consensus of support from the key parties:</a:t>
            </a:r>
            <a:endParaRPr lang="en-GB" sz="2800" dirty="0"/>
          </a:p>
        </p:txBody>
      </p:sp>
    </p:spTree>
    <p:extLst>
      <p:ext uri="{BB962C8B-B14F-4D97-AF65-F5344CB8AC3E}">
        <p14:creationId xmlns:p14="http://schemas.microsoft.com/office/powerpoint/2010/main" val="1371442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75EDF1E-1968-4407-8F9B-5C8D01C41425}"/>
              </a:ext>
            </a:extLst>
          </p:cNvPr>
          <p:cNvSpPr txBox="1"/>
          <p:nvPr/>
        </p:nvSpPr>
        <p:spPr>
          <a:xfrm>
            <a:off x="121193" y="1414680"/>
            <a:ext cx="7298939" cy="4790799"/>
          </a:xfrm>
          <a:prstGeom prst="rect">
            <a:avLst/>
          </a:prstGeom>
          <a:solidFill>
            <a:schemeClr val="tx1"/>
          </a:solidFill>
        </p:spPr>
        <p:txBody>
          <a:bodyPr wrap="square">
            <a:spAutoFit/>
          </a:bodyPr>
          <a:lstStyle/>
          <a:p>
            <a:pPr marL="342900" lvl="0" indent="-342900" algn="just">
              <a:lnSpc>
                <a:spcPct val="107000"/>
              </a:lnSpc>
              <a:buFont typeface="Symbol" panose="05050102010706020507" pitchFamily="18" charset="2"/>
              <a:buChar char=""/>
            </a:pPr>
            <a:r>
              <a:rPr lang="en-US" sz="2000" b="1" u="sng"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Lorry Drivers: </a:t>
            </a:r>
            <a:r>
              <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Produce a lorry drivers’ protocol (instruction/advice sheet) and issue to all drivers and third-party hauliers to encourage a more neighborly presence in Warrendene Road. </a:t>
            </a:r>
            <a:endPar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2000" b="1" u="sng"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Local meetings: </a:t>
            </a:r>
            <a:r>
              <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Hold a twice-yearly meeting with the Owner, local residents and the Parish Council to collaborate on implementing the Package of Measures. </a:t>
            </a:r>
            <a:r>
              <a:rPr lang="en-GB"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endPar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SzPts val="1200"/>
              <a:buFont typeface="Symbol" panose="05050102010706020507" pitchFamily="18" charset="2"/>
              <a:buChar char=""/>
            </a:pPr>
            <a:r>
              <a:rPr lang="en-GB" sz="2000" b="1" u="sng" dirty="0">
                <a:solidFill>
                  <a:schemeClr val="bg1"/>
                </a:solidFill>
                <a:effectLst/>
                <a:latin typeface="Calibri" panose="020F0502020204030204" pitchFamily="34" charset="0"/>
                <a:ea typeface="Calibri" panose="020F0502020204030204" pitchFamily="34" charset="0"/>
                <a:cs typeface="Calibri" panose="020F0502020204030204" pitchFamily="34" charset="0"/>
              </a:rPr>
              <a:t>White Lines and marker posts: </a:t>
            </a:r>
            <a:r>
              <a:rPr lang="en-GB" sz="2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Consider installing </a:t>
            </a:r>
            <a:r>
              <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white painted boxes/lines on Warrendene Road across driveways to discourage obstruction and the installation of marker posts and encourage better parking discipline.</a:t>
            </a:r>
            <a:endPar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US" sz="2000" b="1" u="sng" dirty="0">
                <a:solidFill>
                  <a:schemeClr val="bg1"/>
                </a:solidFill>
                <a:effectLst/>
                <a:latin typeface="Calibri" panose="020F0502020204030204" pitchFamily="34" charset="0"/>
                <a:ea typeface="Calibri" panose="020F0502020204030204" pitchFamily="34" charset="0"/>
                <a:cs typeface="Calibri" panose="020F0502020204030204" pitchFamily="34" charset="0"/>
              </a:rPr>
              <a:t>Yellow Lines: </a:t>
            </a:r>
            <a:r>
              <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Consider installing short lengths of double yellow lines in the immediate vicinity of Bryants Bottom Cross Roads to aid free movement of traffic and enhance road safety. </a:t>
            </a:r>
            <a:endPar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a:extLst>
              <a:ext uri="{FF2B5EF4-FFF2-40B4-BE49-F238E27FC236}">
                <a16:creationId xmlns:a16="http://schemas.microsoft.com/office/drawing/2014/main" id="{D8352385-6EBA-4D74-8F37-B75F72D69964}"/>
              </a:ext>
            </a:extLst>
          </p:cNvPr>
          <p:cNvSpPr>
            <a:spLocks noGrp="1"/>
          </p:cNvSpPr>
          <p:nvPr>
            <p:ph type="title"/>
          </p:nvPr>
        </p:nvSpPr>
        <p:spPr>
          <a:xfrm>
            <a:off x="309968" y="-158887"/>
            <a:ext cx="11562242" cy="1325563"/>
          </a:xfrm>
        </p:spPr>
        <p:txBody>
          <a:bodyPr>
            <a:normAutofit/>
          </a:bodyPr>
          <a:lstStyle/>
          <a:p>
            <a:r>
              <a:rPr lang="en-GB" sz="2400" b="1" dirty="0"/>
              <a:t>Ideas that could support Objective 2:</a:t>
            </a:r>
          </a:p>
        </p:txBody>
      </p:sp>
    </p:spTree>
    <p:extLst>
      <p:ext uri="{BB962C8B-B14F-4D97-AF65-F5344CB8AC3E}">
        <p14:creationId xmlns:p14="http://schemas.microsoft.com/office/powerpoint/2010/main" val="2105177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9FC82C-676F-4D7C-AAA0-E72EA8C9561D}"/>
              </a:ext>
            </a:extLst>
          </p:cNvPr>
          <p:cNvSpPr txBox="1"/>
          <p:nvPr/>
        </p:nvSpPr>
        <p:spPr>
          <a:xfrm>
            <a:off x="329361" y="264586"/>
            <a:ext cx="8724699" cy="461665"/>
          </a:xfrm>
          <a:prstGeom prst="rect">
            <a:avLst/>
          </a:prstGeom>
          <a:noFill/>
        </p:spPr>
        <p:txBody>
          <a:bodyPr wrap="square" rtlCol="0">
            <a:spAutoFit/>
          </a:bodyPr>
          <a:lstStyle/>
          <a:p>
            <a:r>
              <a:rPr lang="en-US" sz="2400" dirty="0"/>
              <a:t>The third Key Objective that was discussed, but is very controversial:</a:t>
            </a:r>
            <a:endParaRPr lang="en-GB" sz="2400" dirty="0"/>
          </a:p>
        </p:txBody>
      </p:sp>
      <p:pic>
        <p:nvPicPr>
          <p:cNvPr id="5" name="Picture 4">
            <a:extLst>
              <a:ext uri="{FF2B5EF4-FFF2-40B4-BE49-F238E27FC236}">
                <a16:creationId xmlns:a16="http://schemas.microsoft.com/office/drawing/2014/main" id="{22DA6238-AE3C-4289-90F6-441DF9539F6C}"/>
              </a:ext>
            </a:extLst>
          </p:cNvPr>
          <p:cNvPicPr>
            <a:picLocks noChangeAspect="1"/>
          </p:cNvPicPr>
          <p:nvPr/>
        </p:nvPicPr>
        <p:blipFill>
          <a:blip r:embed="rId2"/>
          <a:stretch>
            <a:fillRect/>
          </a:stretch>
        </p:blipFill>
        <p:spPr>
          <a:xfrm>
            <a:off x="480190" y="1207175"/>
            <a:ext cx="9913485" cy="1693190"/>
          </a:xfrm>
          <a:prstGeom prst="rect">
            <a:avLst/>
          </a:prstGeom>
        </p:spPr>
      </p:pic>
      <p:sp>
        <p:nvSpPr>
          <p:cNvPr id="7" name="TextBox 6">
            <a:extLst>
              <a:ext uri="{FF2B5EF4-FFF2-40B4-BE49-F238E27FC236}">
                <a16:creationId xmlns:a16="http://schemas.microsoft.com/office/drawing/2014/main" id="{61380203-18F4-44CE-AC3C-B72F1E54DA9E}"/>
              </a:ext>
            </a:extLst>
          </p:cNvPr>
          <p:cNvSpPr txBox="1"/>
          <p:nvPr/>
        </p:nvSpPr>
        <p:spPr>
          <a:xfrm>
            <a:off x="480190" y="2762713"/>
            <a:ext cx="7298939" cy="3041602"/>
          </a:xfrm>
          <a:prstGeom prst="rect">
            <a:avLst/>
          </a:prstGeom>
          <a:solidFill>
            <a:schemeClr val="tx1"/>
          </a:solidFill>
        </p:spPr>
        <p:txBody>
          <a:bodyPr wrap="square">
            <a:spAutoFit/>
          </a:bodyPr>
          <a:lstStyle/>
          <a:p>
            <a:pPr marL="342900" lvl="0" indent="-342900">
              <a:lnSpc>
                <a:spcPct val="107000"/>
              </a:lnSpc>
              <a:buFont typeface="Symbol" panose="05050102010706020507" pitchFamily="18" charset="2"/>
              <a:buChar char=""/>
            </a:pPr>
            <a:r>
              <a:rPr lang="en-GB" sz="2000" b="1" u="sng"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New access road: </a:t>
            </a:r>
            <a:r>
              <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 new 2 lane ‘entry only’ access road is provided into the Oakleaf Farm from Bryants Bottom Road to enable lorries and customer vehicles to access the site and wait, if necessary, off the public highway. </a:t>
            </a:r>
          </a:p>
          <a:p>
            <a:pPr marL="342900" lvl="0" indent="-342900">
              <a:lnSpc>
                <a:spcPct val="107000"/>
              </a:lnSpc>
              <a:buFont typeface="Symbol" panose="05050102010706020507" pitchFamily="18" charset="2"/>
              <a:buChar char=""/>
            </a:pPr>
            <a:r>
              <a:rPr lang="en-GB" sz="2000" b="1" u="sng"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Existing access: </a:t>
            </a:r>
            <a:r>
              <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existing access road is restricted to an ‘exit only’ for all vehicles.</a:t>
            </a:r>
          </a:p>
          <a:p>
            <a:pPr marL="342900" lvl="0" indent="-342900" algn="just">
              <a:lnSpc>
                <a:spcPct val="107000"/>
              </a:lnSpc>
              <a:spcAft>
                <a:spcPts val="800"/>
              </a:spcAft>
              <a:buFont typeface="Symbol" panose="05050102010706020507" pitchFamily="18" charset="2"/>
              <a:buChar char=""/>
            </a:pPr>
            <a:r>
              <a:rPr lang="en-GB" sz="2000" b="1" u="sng"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Customer parking: </a:t>
            </a:r>
            <a:r>
              <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 small customer car parking area is provided next to the existing yard to </a:t>
            </a:r>
            <a:r>
              <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facilitate maneuvering of lorries through the yard area</a:t>
            </a: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82119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96951-1C54-4932-8CD7-B8182C9545BD}"/>
              </a:ext>
            </a:extLst>
          </p:cNvPr>
          <p:cNvSpPr>
            <a:spLocks noGrp="1"/>
          </p:cNvSpPr>
          <p:nvPr>
            <p:ph type="title"/>
          </p:nvPr>
        </p:nvSpPr>
        <p:spPr/>
        <p:txBody>
          <a:bodyPr/>
          <a:lstStyle/>
          <a:p>
            <a:r>
              <a:rPr lang="en-GB" dirty="0"/>
              <a:t>Next Steps:</a:t>
            </a:r>
            <a:br>
              <a:rPr lang="en-GB" dirty="0"/>
            </a:br>
            <a:endParaRPr lang="en-GB" dirty="0"/>
          </a:p>
        </p:txBody>
      </p:sp>
      <p:sp>
        <p:nvSpPr>
          <p:cNvPr id="3" name="Content Placeholder 2">
            <a:extLst>
              <a:ext uri="{FF2B5EF4-FFF2-40B4-BE49-F238E27FC236}">
                <a16:creationId xmlns:a16="http://schemas.microsoft.com/office/drawing/2014/main" id="{C3008E75-52B9-4129-9F1A-42B16D2FD1E3}"/>
              </a:ext>
            </a:extLst>
          </p:cNvPr>
          <p:cNvSpPr>
            <a:spLocks noGrp="1"/>
          </p:cNvSpPr>
          <p:nvPr>
            <p:ph idx="1"/>
          </p:nvPr>
        </p:nvSpPr>
        <p:spPr/>
        <p:txBody>
          <a:bodyPr/>
          <a:lstStyle/>
          <a:p>
            <a:r>
              <a:rPr lang="en-GB" dirty="0"/>
              <a:t>NWCCB to discuss the finding and ideas in the report</a:t>
            </a:r>
          </a:p>
          <a:p>
            <a:endParaRPr lang="en-GB" dirty="0"/>
          </a:p>
          <a:p>
            <a:r>
              <a:rPr lang="en-GB" dirty="0"/>
              <a:t>4 Recommendations are made to the Community Board this evening:</a:t>
            </a:r>
          </a:p>
        </p:txBody>
      </p:sp>
    </p:spTree>
    <p:extLst>
      <p:ext uri="{BB962C8B-B14F-4D97-AF65-F5344CB8AC3E}">
        <p14:creationId xmlns:p14="http://schemas.microsoft.com/office/powerpoint/2010/main" val="35564942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18E06-3A8C-45CB-A021-489A08D422F0}"/>
              </a:ext>
            </a:extLst>
          </p:cNvPr>
          <p:cNvSpPr>
            <a:spLocks noGrp="1"/>
          </p:cNvSpPr>
          <p:nvPr>
            <p:ph type="title"/>
          </p:nvPr>
        </p:nvSpPr>
        <p:spPr>
          <a:xfrm>
            <a:off x="138838" y="-415474"/>
            <a:ext cx="10515600" cy="1055802"/>
          </a:xfrm>
        </p:spPr>
        <p:txBody>
          <a:bodyPr>
            <a:normAutofit fontScale="90000"/>
          </a:bodyPr>
          <a:lstStyle/>
          <a:p>
            <a:br>
              <a:rPr lang="en-US" b="1" dirty="0"/>
            </a:br>
            <a:r>
              <a:rPr lang="en-US" sz="3600" b="1" dirty="0"/>
              <a:t>Four Recommendations to the Community Board: </a:t>
            </a:r>
            <a:endParaRPr lang="en-GB" sz="3600" b="1" dirty="0"/>
          </a:p>
        </p:txBody>
      </p:sp>
      <p:sp>
        <p:nvSpPr>
          <p:cNvPr id="3" name="Content Placeholder 2">
            <a:extLst>
              <a:ext uri="{FF2B5EF4-FFF2-40B4-BE49-F238E27FC236}">
                <a16:creationId xmlns:a16="http://schemas.microsoft.com/office/drawing/2014/main" id="{BB5EEC2F-6E6D-4205-A34D-01BCF0766F60}"/>
              </a:ext>
            </a:extLst>
          </p:cNvPr>
          <p:cNvSpPr>
            <a:spLocks noGrp="1"/>
          </p:cNvSpPr>
          <p:nvPr>
            <p:ph idx="1"/>
          </p:nvPr>
        </p:nvSpPr>
        <p:spPr>
          <a:xfrm>
            <a:off x="85908" y="1809946"/>
            <a:ext cx="8087132" cy="4383022"/>
          </a:xfrm>
        </p:spPr>
        <p:txBody>
          <a:bodyPr>
            <a:normAutofit/>
          </a:bodyPr>
          <a:lstStyle/>
          <a:p>
            <a:endParaRPr lang="en-US" dirty="0"/>
          </a:p>
        </p:txBody>
      </p:sp>
      <p:sp>
        <p:nvSpPr>
          <p:cNvPr id="4" name="Content Placeholder 3">
            <a:extLst>
              <a:ext uri="{FF2B5EF4-FFF2-40B4-BE49-F238E27FC236}">
                <a16:creationId xmlns:a16="http://schemas.microsoft.com/office/drawing/2014/main" id="{E4D0B220-192F-4FEE-956F-99DB5233833A}"/>
              </a:ext>
            </a:extLst>
          </p:cNvPr>
          <p:cNvSpPr txBox="1">
            <a:spLocks/>
          </p:cNvSpPr>
          <p:nvPr/>
        </p:nvSpPr>
        <p:spPr>
          <a:xfrm>
            <a:off x="138838" y="820130"/>
            <a:ext cx="7619422" cy="5816340"/>
          </a:xfrm>
          <a:prstGeom prst="rect">
            <a:avLst/>
          </a:prstGeom>
          <a:solidFill>
            <a:srgbClr val="00B0F0"/>
          </a:solidFill>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07000"/>
              </a:lnSpc>
              <a:spcAft>
                <a:spcPts val="800"/>
              </a:spcAft>
              <a:buFont typeface="+mj-lt"/>
              <a:buAutoNum type="arabicPeriod"/>
            </a:pPr>
            <a:endParaRPr lang="en-GB" sz="62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800"/>
              </a:spcAft>
              <a:buFont typeface="+mj-lt"/>
              <a:buAutoNum type="arabicPeriod"/>
            </a:pPr>
            <a:r>
              <a:rPr lang="en-GB" sz="7200" b="1" dirty="0">
                <a:latin typeface="Calibri" panose="020F0502020204030204" pitchFamily="34" charset="0"/>
                <a:ea typeface="Calibri" panose="020F0502020204030204" pitchFamily="34" charset="0"/>
                <a:cs typeface="Times New Roman" panose="02020603050405020304" pitchFamily="18" charset="0"/>
              </a:rPr>
              <a:t>NOTE </a:t>
            </a:r>
            <a:r>
              <a:rPr lang="en-GB" sz="7200" dirty="0">
                <a:latin typeface="Calibri" panose="020F0502020204030204" pitchFamily="34" charset="0"/>
                <a:ea typeface="Calibri" panose="020F0502020204030204" pitchFamily="34" charset="0"/>
                <a:cs typeface="Times New Roman" panose="02020603050405020304" pitchFamily="18" charset="0"/>
              </a:rPr>
              <a:t>the extent of the work that has been undertaken to investigate the lorry parking issues raised by the residents, the engagement with key parties, including a wider group of residents, all of which have informed the findings of this report.</a:t>
            </a:r>
          </a:p>
          <a:p>
            <a:pPr marL="514350" indent="-514350">
              <a:lnSpc>
                <a:spcPct val="107000"/>
              </a:lnSpc>
              <a:spcAft>
                <a:spcPts val="800"/>
              </a:spcAft>
              <a:buFont typeface="+mj-lt"/>
              <a:buAutoNum type="arabicPeriod"/>
            </a:pPr>
            <a:r>
              <a:rPr lang="en-GB" sz="7200" b="1" dirty="0">
                <a:latin typeface="Calibri" panose="020F0502020204030204" pitchFamily="34" charset="0"/>
                <a:ea typeface="Calibri" panose="020F0502020204030204" pitchFamily="34" charset="0"/>
                <a:cs typeface="Times New Roman" panose="02020603050405020304" pitchFamily="18" charset="0"/>
              </a:rPr>
              <a:t>REJECT </a:t>
            </a:r>
            <a:r>
              <a:rPr lang="en-GB" sz="7200" dirty="0">
                <a:latin typeface="Calibri" panose="020F0502020204030204" pitchFamily="34" charset="0"/>
                <a:ea typeface="Calibri" panose="020F0502020204030204" pitchFamily="34" charset="0"/>
                <a:cs typeface="Times New Roman" panose="02020603050405020304" pitchFamily="18" charset="0"/>
              </a:rPr>
              <a:t>the resident’s request, as described in their Petition, due to the adverse implications this would have for the local community in Walters Ash/Naphill.</a:t>
            </a:r>
          </a:p>
          <a:p>
            <a:pPr marL="514350" indent="-514350">
              <a:lnSpc>
                <a:spcPct val="107000"/>
              </a:lnSpc>
              <a:spcAft>
                <a:spcPts val="800"/>
              </a:spcAft>
              <a:buFont typeface="+mj-lt"/>
              <a:buAutoNum type="arabicPeriod"/>
            </a:pPr>
            <a:r>
              <a:rPr lang="en-GB" sz="7200" b="1" dirty="0">
                <a:latin typeface="Calibri" panose="020F0502020204030204" pitchFamily="34" charset="0"/>
                <a:ea typeface="Calibri" panose="020F0502020204030204" pitchFamily="34" charset="0"/>
                <a:cs typeface="Times New Roman" panose="02020603050405020304" pitchFamily="18" charset="0"/>
              </a:rPr>
              <a:t>NOTE </a:t>
            </a:r>
            <a:r>
              <a:rPr lang="en-GB" sz="7200" dirty="0">
                <a:latin typeface="Calibri" panose="020F0502020204030204" pitchFamily="34" charset="0"/>
                <a:ea typeface="Calibri" panose="020F0502020204030204" pitchFamily="34" charset="0"/>
                <a:cs typeface="Times New Roman" panose="02020603050405020304" pitchFamily="18" charset="0"/>
              </a:rPr>
              <a:t>that other ideas have been identified in this report, that could be taken forward, to reduce the lorry parking problems in Warrendene Road.</a:t>
            </a:r>
          </a:p>
          <a:p>
            <a:pPr marL="514350" indent="-514350">
              <a:lnSpc>
                <a:spcPct val="107000"/>
              </a:lnSpc>
              <a:spcAft>
                <a:spcPts val="800"/>
              </a:spcAft>
              <a:buFont typeface="+mj-lt"/>
              <a:buAutoNum type="arabicPeriod"/>
            </a:pPr>
            <a:r>
              <a:rPr lang="en-GB" sz="7200" b="1" dirty="0">
                <a:latin typeface="Calibri" panose="020F0502020204030204" pitchFamily="34" charset="0"/>
                <a:ea typeface="Calibri" panose="020F0502020204030204" pitchFamily="34" charset="0"/>
                <a:cs typeface="Times New Roman" panose="02020603050405020304" pitchFamily="18" charset="0"/>
              </a:rPr>
              <a:t>COMMENT </a:t>
            </a:r>
            <a:r>
              <a:rPr lang="en-GB" sz="7200" dirty="0">
                <a:latin typeface="Calibri" panose="020F0502020204030204" pitchFamily="34" charset="0"/>
                <a:ea typeface="Calibri" panose="020F0502020204030204" pitchFamily="34" charset="0"/>
                <a:cs typeface="Times New Roman" panose="02020603050405020304" pitchFamily="18" charset="0"/>
              </a:rPr>
              <a:t>on the ideas set out in this report, including sending any comments by email to the Community Board Coordinator by 30 September 2021.</a:t>
            </a:r>
          </a:p>
          <a:p>
            <a:pPr marL="514350" indent="-514350">
              <a:lnSpc>
                <a:spcPct val="107000"/>
              </a:lnSpc>
              <a:spcAft>
                <a:spcPts val="800"/>
              </a:spcAft>
              <a:buFont typeface="+mj-lt"/>
              <a:buAutoNum type="arabicPeriod"/>
            </a:pPr>
            <a:r>
              <a:rPr lang="en-GB" sz="7200" b="1" dirty="0">
                <a:latin typeface="Calibri" panose="020F0502020204030204" pitchFamily="34" charset="0"/>
                <a:ea typeface="Calibri" panose="020F0502020204030204" pitchFamily="34" charset="0"/>
                <a:cs typeface="Times New Roman" panose="02020603050405020304" pitchFamily="18" charset="0"/>
              </a:rPr>
              <a:t>NOTE </a:t>
            </a:r>
            <a:r>
              <a:rPr lang="en-GB" sz="7200" dirty="0">
                <a:latin typeface="Calibri" panose="020F0502020204030204" pitchFamily="34" charset="0"/>
                <a:ea typeface="Calibri" panose="020F0502020204030204" pitchFamily="34" charset="0"/>
                <a:cs typeface="Times New Roman" panose="02020603050405020304" pitchFamily="18" charset="0"/>
              </a:rPr>
              <a:t>that this report and the comments made in the Community Board meeting and received by email, will help inform Buckinghamshire Council Local Members decide by 29</a:t>
            </a:r>
            <a:r>
              <a:rPr lang="en-GB" sz="7200" baseline="30000" dirty="0">
                <a:latin typeface="Calibri" panose="020F0502020204030204" pitchFamily="34" charset="0"/>
                <a:ea typeface="Calibri" panose="020F0502020204030204" pitchFamily="34" charset="0"/>
                <a:cs typeface="Times New Roman" panose="02020603050405020304" pitchFamily="18" charset="0"/>
              </a:rPr>
              <a:t>th</a:t>
            </a:r>
            <a:r>
              <a:rPr lang="en-GB" sz="7200" dirty="0">
                <a:latin typeface="Calibri" panose="020F0502020204030204" pitchFamily="34" charset="0"/>
                <a:ea typeface="Calibri" panose="020F0502020204030204" pitchFamily="34" charset="0"/>
                <a:cs typeface="Times New Roman" panose="02020603050405020304" pitchFamily="18" charset="0"/>
              </a:rPr>
              <a:t> October 2021, the way forwards and next appropriate steps.    </a:t>
            </a:r>
          </a:p>
          <a:p>
            <a:endParaRPr lang="en-GB" dirty="0"/>
          </a:p>
        </p:txBody>
      </p:sp>
    </p:spTree>
    <p:extLst>
      <p:ext uri="{BB962C8B-B14F-4D97-AF65-F5344CB8AC3E}">
        <p14:creationId xmlns:p14="http://schemas.microsoft.com/office/powerpoint/2010/main" val="2195704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1972</TotalTime>
  <Words>3167</Words>
  <Application>Microsoft Office PowerPoint</Application>
  <PresentationFormat>Widescreen</PresentationFormat>
  <Paragraphs>320</Paragraphs>
  <Slides>45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Calibri</vt:lpstr>
      <vt:lpstr>Calibri Light</vt:lpstr>
      <vt:lpstr>Courier New</vt:lpstr>
      <vt:lpstr>Symbol</vt:lpstr>
      <vt:lpstr>Times New Roman</vt:lpstr>
      <vt:lpstr>Wingdings</vt:lpstr>
      <vt:lpstr>Office Theme</vt:lpstr>
      <vt:lpstr>Lorry Parking Issues Warrendene Road Hughenden  </vt:lpstr>
      <vt:lpstr>This presentation:</vt:lpstr>
      <vt:lpstr>Approach Adopted to this work:</vt:lpstr>
      <vt:lpstr>Country Supplies: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Resident’s Petition:</vt:lpstr>
      <vt:lpstr>The Resident’s Petition:</vt:lpstr>
      <vt:lpstr>Information gathering:</vt:lpstr>
      <vt:lpstr>Meetings with Residents and the Owner</vt:lpstr>
      <vt:lpstr>The Resident’s representatives:</vt:lpstr>
      <vt:lpstr>Resident’s representatives:</vt:lpstr>
      <vt:lpstr>Hughenden Parish Council Chairman:</vt:lpstr>
      <vt:lpstr>Enforcement Appeal History </vt:lpstr>
      <vt:lpstr>The Owner’s key messages:</vt:lpstr>
      <vt:lpstr>Lorry Demand: </vt:lpstr>
      <vt:lpstr>Owner’s response to the specific issues/questions raised by residents </vt:lpstr>
      <vt:lpstr>Owner’s recent actions to reduce lorry parking:</vt:lpstr>
      <vt:lpstr>Lorry data collected by the Owner Mar/Apr/May  Analyzed by Jim Stevens    </vt:lpstr>
      <vt:lpstr>PowerPoint Presentation</vt:lpstr>
      <vt:lpstr>PowerPoint Presentation</vt:lpstr>
      <vt:lpstr>The outcome of the Gate Control Action:</vt:lpstr>
      <vt:lpstr>PowerPoint Presentation</vt:lpstr>
      <vt:lpstr>The Goods Vehicle Operators License (GVOL)  </vt:lpstr>
      <vt:lpstr>Actual wording of the GVOL Conditions</vt:lpstr>
      <vt:lpstr>Compliance with the GVOL:</vt:lpstr>
      <vt:lpstr>PowerPoint Presentation</vt:lpstr>
      <vt:lpstr>Ideas discussed: (white: for consideration, black: ruled out, yellow provisional)</vt:lpstr>
      <vt:lpstr>Reactions to the list of ideas:</vt:lpstr>
      <vt:lpstr>PowerPoint Presentation</vt:lpstr>
      <vt:lpstr>PowerPoint Presentation</vt:lpstr>
      <vt:lpstr>Major objection from HVRA:</vt:lpstr>
      <vt:lpstr>The suggested way forward:</vt:lpstr>
      <vt:lpstr>PowerPoint Presentation</vt:lpstr>
      <vt:lpstr>Ideas that could support Objective 1:</vt:lpstr>
      <vt:lpstr>PowerPoint Presentation</vt:lpstr>
      <vt:lpstr>Ideas that could support Objective 2:</vt:lpstr>
      <vt:lpstr>PowerPoint Presentation</vt:lpstr>
      <vt:lpstr>Next Steps: </vt:lpstr>
      <vt:lpstr> Four Recommendations to the Community Board: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Warrendene Road Hughenden</dc:title>
  <dc:creator>Jim Stevens</dc:creator>
  <cp:lastModifiedBy>Jim Stevens</cp:lastModifiedBy>
  <cp:revision>109</cp:revision>
  <dcterms:created xsi:type="dcterms:W3CDTF">2021-07-05T15:51:35Z</dcterms:created>
  <dcterms:modified xsi:type="dcterms:W3CDTF">2021-09-16T16:22:27Z</dcterms:modified>
</cp:coreProperties>
</file>